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7.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8" r:id="rId7"/>
    <p:sldMasterId id="2147483717" r:id="rId8"/>
  </p:sldMasterIdLst>
  <p:notesMasterIdLst>
    <p:notesMasterId r:id="rId48"/>
  </p:notesMasterIdLst>
  <p:handoutMasterIdLst>
    <p:handoutMasterId r:id="rId49"/>
  </p:handoutMasterIdLst>
  <p:sldIdLst>
    <p:sldId id="2087" r:id="rId9"/>
    <p:sldId id="2059" r:id="rId10"/>
    <p:sldId id="3844" r:id="rId11"/>
    <p:sldId id="2060" r:id="rId12"/>
    <p:sldId id="3846" r:id="rId13"/>
    <p:sldId id="3848" r:id="rId14"/>
    <p:sldId id="2063" r:id="rId15"/>
    <p:sldId id="3850" r:id="rId16"/>
    <p:sldId id="3873" r:id="rId17"/>
    <p:sldId id="3793" r:id="rId18"/>
    <p:sldId id="2065" r:id="rId19"/>
    <p:sldId id="2066" r:id="rId20"/>
    <p:sldId id="2067" r:id="rId21"/>
    <p:sldId id="3794" r:id="rId22"/>
    <p:sldId id="4941" r:id="rId23"/>
    <p:sldId id="2071" r:id="rId24"/>
    <p:sldId id="4940" r:id="rId25"/>
    <p:sldId id="3853" r:id="rId26"/>
    <p:sldId id="3881" r:id="rId27"/>
    <p:sldId id="3857" r:id="rId28"/>
    <p:sldId id="3854" r:id="rId29"/>
    <p:sldId id="3851" r:id="rId30"/>
    <p:sldId id="3868" r:id="rId31"/>
    <p:sldId id="3869" r:id="rId32"/>
    <p:sldId id="3870" r:id="rId33"/>
    <p:sldId id="3871" r:id="rId34"/>
    <p:sldId id="3872" r:id="rId35"/>
    <p:sldId id="3874" r:id="rId36"/>
    <p:sldId id="3875" r:id="rId37"/>
    <p:sldId id="2075" r:id="rId38"/>
    <p:sldId id="2076" r:id="rId39"/>
    <p:sldId id="3797" r:id="rId40"/>
    <p:sldId id="3798" r:id="rId41"/>
    <p:sldId id="2077" r:id="rId42"/>
    <p:sldId id="2078" r:id="rId43"/>
    <p:sldId id="4913" r:id="rId44"/>
    <p:sldId id="4938" r:id="rId45"/>
    <p:sldId id="4916" r:id="rId46"/>
    <p:sldId id="1927" r:id="rId47"/>
  </p:sldIdLst>
  <p:sldSz cx="12192000" cy="6858000"/>
  <p:notesSz cx="6858000" cy="9144000"/>
  <p:embeddedFontLst>
    <p:embeddedFont>
      <p:font typeface="义启小楷书" panose="02010600030101010101" charset="-128"/>
      <p:regular r:id="rId50"/>
    </p:embeddedFont>
    <p:embeddedFont>
      <p:font typeface="Algerian" panose="04020705040A02060702" pitchFamily="82" charset="0"/>
      <p:regular r:id="rId51"/>
    </p:embeddedFont>
    <p:embeddedFont>
      <p:font typeface="Calibri" panose="020F0502020204030204" pitchFamily="34" charset="0"/>
      <p:regular r:id="rId52"/>
      <p:bold r:id="rId53"/>
      <p:italic r:id="rId54"/>
      <p:boldItalic r:id="rId55"/>
    </p:embeddedFont>
    <p:embeddedFont>
      <p:font typeface="Cambria Math" panose="02040503050406030204" pitchFamily="18" charset="0"/>
      <p:regular r:id="rId56"/>
    </p:embeddedFont>
    <p:embeddedFont>
      <p:font typeface="Segoe UI" panose="020B0502040204020203" pitchFamily="34" charset="0"/>
      <p:regular r:id="rId57"/>
      <p:bold r:id="rId58"/>
      <p:italic r:id="rId59"/>
      <p:boldItalic r:id="rId60"/>
    </p:embeddedFont>
    <p:embeddedFont>
      <p:font typeface="Segoe UI Black" panose="02010600030101010101" charset="0"/>
      <p:bold r:id="rId61"/>
      <p:boldItalic r:id="rId62"/>
    </p:embeddedFont>
    <p:embeddedFont>
      <p:font typeface="等线" panose="02010600030101010101" pitchFamily="2" charset="-122"/>
      <p:regular r:id="rId63"/>
      <p:bold r:id="rId64"/>
    </p:embeddedFont>
    <p:embeddedFont>
      <p:font typeface="仿宋" panose="02010609060101010101" pitchFamily="49" charset="-122"/>
      <p:regular r:id="rId65"/>
    </p:embeddedFont>
    <p:embeddedFont>
      <p:font typeface="黑体" panose="02010609060101010101" pitchFamily="49" charset="-122"/>
      <p:regular r:id="rId66"/>
    </p:embeddedFont>
    <p:embeddedFont>
      <p:font typeface="华文行楷" panose="02010800040101010101" pitchFamily="2" charset="-122"/>
      <p:regular r:id="rId67"/>
    </p:embeddedFont>
    <p:embeddedFont>
      <p:font typeface="华文楷体" panose="02010600040101010101" pitchFamily="2" charset="-122"/>
      <p:regular r:id="rId68"/>
    </p:embeddedFont>
    <p:embeddedFont>
      <p:font typeface="微软雅黑" panose="020B0503020204020204" pitchFamily="34" charset="-122"/>
      <p:regular r:id="rId69"/>
      <p:bold r:id="rId70"/>
    </p:embeddedFont>
    <p:embeddedFont>
      <p:font typeface="微软雅黑" panose="020B0503020204020204" pitchFamily="34" charset="-122"/>
      <p:regular r:id="rId69"/>
      <p:bold r:id="rId7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E0B4"/>
    <a:srgbClr val="BDD7EE"/>
    <a:srgbClr val="59B2FF"/>
    <a:srgbClr val="5B9BD5"/>
    <a:srgbClr val="ED7D31"/>
    <a:srgbClr val="FFC100"/>
    <a:srgbClr val="6EFDF6"/>
    <a:srgbClr val="FFC0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88" autoAdjust="0"/>
    <p:restoredTop sz="82139" autoAdjust="0"/>
  </p:normalViewPr>
  <p:slideViewPr>
    <p:cSldViewPr snapToGrid="0">
      <p:cViewPr varScale="1">
        <p:scale>
          <a:sx n="93" d="100"/>
          <a:sy n="93" d="100"/>
        </p:scale>
        <p:origin x="474" y="78"/>
      </p:cViewPr>
      <p:guideLst/>
    </p:cSldViewPr>
  </p:slideViewPr>
  <p:notesTextViewPr>
    <p:cViewPr>
      <p:scale>
        <a:sx n="1" d="1"/>
        <a:sy n="1" d="1"/>
      </p:scale>
      <p:origin x="0" y="0"/>
    </p:cViewPr>
  </p:notesTextViewPr>
  <p:sorterViewPr>
    <p:cViewPr varScale="1">
      <p:scale>
        <a:sx n="100" d="100"/>
        <a:sy n="100" d="100"/>
      </p:scale>
      <p:origin x="0" y="-198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Master" Target="slideMasters/slideMaster8.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2021/3/4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2021/3/4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puid.com/softwares/cpu-z.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实例对比不同指令</a:t>
            </a:r>
            <a:r>
              <a:rPr lang="en-US" altLang="zh-CN" dirty="0"/>
              <a:t>CPI</a:t>
            </a:r>
            <a:r>
              <a:rPr lang="zh-CN" altLang="en-US" dirty="0"/>
              <a:t>不同，</a:t>
            </a:r>
            <a:r>
              <a:rPr lang="en-US" altLang="zh-CN" dirty="0"/>
              <a:t>CPI</a:t>
            </a:r>
            <a:r>
              <a:rPr lang="zh-CN" altLang="en-US" dirty="0"/>
              <a:t>有多个维度，单指令，一类指令，指令集等。</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239494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r/m8</a:t>
            </a:r>
            <a:r>
              <a:rPr lang="zh-CN" altLang="en-US" dirty="0"/>
              <a:t>：寄存器或内存中的</a:t>
            </a:r>
            <a:r>
              <a:rPr lang="en-US" altLang="zh-CN" dirty="0"/>
              <a:t>8</a:t>
            </a:r>
            <a:r>
              <a:rPr lang="zh-CN" altLang="en-US" dirty="0"/>
              <a:t>位数据存放地址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r/m16</a:t>
            </a:r>
            <a:r>
              <a:rPr lang="zh-CN" altLang="en-US" dirty="0"/>
              <a:t>：</a:t>
            </a:r>
            <a:r>
              <a:rPr lang="en-US" altLang="zh-CN" dirty="0"/>
              <a:t>16</a:t>
            </a:r>
            <a:r>
              <a:rPr lang="zh-CN" altLang="en-US" dirty="0"/>
              <a:t>位寄存器或内存中的</a:t>
            </a:r>
            <a:r>
              <a:rPr lang="en-US" altLang="zh-CN" dirty="0"/>
              <a:t>16</a:t>
            </a:r>
            <a:r>
              <a:rPr lang="zh-CN" altLang="en-US" dirty="0"/>
              <a:t>位数据存放地址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4032979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被乘数在</a:t>
            </a:r>
            <a:r>
              <a:rPr lang="en-US" altLang="zh-CN" dirty="0"/>
              <a:t>CPU</a:t>
            </a:r>
            <a:r>
              <a:rPr lang="zh-CN" altLang="en-US" dirty="0"/>
              <a:t>和内存中乘法所需要的周期数不同</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13</a:t>
            </a:fld>
            <a:endParaRPr lang="zh-CN" altLang="en-US"/>
          </a:p>
        </p:txBody>
      </p:sp>
    </p:spTree>
    <p:extLst>
      <p:ext uri="{BB962C8B-B14F-4D97-AF65-F5344CB8AC3E}">
        <p14:creationId xmlns:p14="http://schemas.microsoft.com/office/powerpoint/2010/main" val="337694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IPC</a:t>
            </a:r>
            <a:r>
              <a:rPr lang="zh-CN" altLang="en-US" sz="1200" b="0" i="0" kern="1200" dirty="0">
                <a:solidFill>
                  <a:schemeClr val="tx1"/>
                </a:solidFill>
                <a:effectLst/>
                <a:latin typeface="+mn-lt"/>
                <a:ea typeface="+mn-ea"/>
                <a:cs typeface="+mn-cs"/>
              </a:rPr>
              <a:t>英文全称</a:t>
            </a:r>
            <a:r>
              <a:rPr lang="en-US" altLang="zh-CN" sz="1200" b="0" i="0" kern="1200" dirty="0">
                <a:solidFill>
                  <a:schemeClr val="tx1"/>
                </a:solidFill>
                <a:effectLst/>
                <a:latin typeface="+mn-lt"/>
                <a:ea typeface="+mn-ea"/>
                <a:cs typeface="+mn-cs"/>
              </a:rPr>
              <a:t>“Instruction Per Clock”</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每一时钟周期内所执行多少条指令。</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256228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259356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编译器编译</a:t>
            </a:r>
            <a:r>
              <a:rPr lang="en-US" altLang="zh-CN" dirty="0" err="1"/>
              <a:t>os</a:t>
            </a:r>
            <a:r>
              <a:rPr lang="zh-CN" altLang="en-US" dirty="0"/>
              <a:t>内核需要用到浮点指令吗，你写的程序经常使用浮点数吗？  操作系统运行需要浮点指令吗？</a:t>
            </a:r>
            <a:endParaRPr lang="en-US" altLang="zh-CN" dirty="0"/>
          </a:p>
          <a:p>
            <a:r>
              <a:rPr lang="zh-CN" altLang="en-US" dirty="0"/>
              <a:t>否 否</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2749864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明确：程序执行快慢不光与</a:t>
            </a:r>
            <a:r>
              <a:rPr lang="en-US" altLang="zh-CN" dirty="0"/>
              <a:t>CPU</a:t>
            </a:r>
            <a:r>
              <a:rPr lang="zh-CN" altLang="en-US" dirty="0"/>
              <a:t>有关，还有其它因素。</a:t>
            </a:r>
            <a:endParaRPr lang="en-US" altLang="zh-CN" dirty="0"/>
          </a:p>
          <a:p>
            <a:r>
              <a:rPr lang="zh-CN" altLang="en-US" dirty="0"/>
              <a:t>当前只讨论在</a:t>
            </a:r>
            <a:r>
              <a:rPr lang="en-US" altLang="zh-CN" dirty="0"/>
              <a:t>CPU</a:t>
            </a:r>
            <a:r>
              <a:rPr lang="zh-CN" altLang="en-US" dirty="0"/>
              <a:t>上所用的时间</a:t>
            </a:r>
            <a:endParaRPr lang="en-US" altLang="zh-CN" dirty="0"/>
          </a:p>
          <a:p>
            <a:r>
              <a:rPr lang="zh-CN" altLang="en-US" dirty="0"/>
              <a:t>汇编延时程序，与</a:t>
            </a:r>
            <a:r>
              <a:rPr lang="en-US" altLang="zh-CN" dirty="0"/>
              <a:t>CPU</a:t>
            </a:r>
            <a:r>
              <a:rPr lang="zh-CN" altLang="en-US" dirty="0"/>
              <a:t>主频率</a:t>
            </a:r>
            <a:r>
              <a:rPr lang="en-US" altLang="zh-CN" dirty="0"/>
              <a:t>f</a:t>
            </a:r>
            <a:r>
              <a:rPr lang="zh-CN" altLang="en-US" dirty="0"/>
              <a:t>有关，移植后延时时间会发生变化。</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226818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 </a:t>
            </a:r>
            <a:r>
              <a:rPr lang="zh-CN" altLang="en-US"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 </a:t>
            </a:r>
            <a:r>
              <a:rPr lang="zh-CN" altLang="en-US"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12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1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1200" dirty="0">
              <a:solidFill>
                <a:schemeClr val="tx1">
                  <a:lumMod val="75000"/>
                  <a:lumOff val="25000"/>
                </a:schemeClr>
              </a:solidFill>
              <a:sym typeface="Symbol" panose="05050102010706020507" pitchFamily="18" charset="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3279798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与软件相关</a:t>
            </a:r>
            <a:endParaRPr lang="en-US" altLang="zh-CN" dirty="0"/>
          </a:p>
          <a:p>
            <a:r>
              <a:rPr lang="zh-CN" altLang="en-US" dirty="0"/>
              <a:t>算法 ：程序源码数量和指令类型      </a:t>
            </a:r>
            <a:r>
              <a:rPr lang="en-US" altLang="zh-CN" dirty="0"/>
              <a:t>CPI  MIPS CPU</a:t>
            </a:r>
            <a:r>
              <a:rPr lang="zh-CN" altLang="en-US" dirty="0"/>
              <a:t>执行时间</a:t>
            </a:r>
            <a:endParaRPr lang="en-US" altLang="zh-CN" dirty="0"/>
          </a:p>
          <a:p>
            <a:r>
              <a:rPr lang="zh-CN" altLang="en-US" dirty="0"/>
              <a:t>编程语言：程序源码数量和指令类型  </a:t>
            </a:r>
            <a:r>
              <a:rPr lang="en-US" altLang="zh-CN" dirty="0"/>
              <a:t>CPI  MIPS CPU</a:t>
            </a:r>
            <a:r>
              <a:rPr lang="zh-CN" altLang="en-US" dirty="0"/>
              <a:t>执行时间</a:t>
            </a:r>
            <a:endParaRPr lang="en-US" altLang="zh-CN" dirty="0"/>
          </a:p>
          <a:p>
            <a:r>
              <a:rPr lang="zh-CN" altLang="en-US" dirty="0"/>
              <a:t>编译器：决定了每条源码语句对应的机器指令数量和指令类型   </a:t>
            </a:r>
            <a:r>
              <a:rPr lang="en-US" altLang="zh-CN" dirty="0"/>
              <a:t>CPI  MIPS CPU</a:t>
            </a:r>
            <a:r>
              <a:rPr lang="zh-CN" altLang="en-US" dirty="0"/>
              <a:t>执行时间</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40032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21</a:t>
            </a:fld>
            <a:endParaRPr lang="zh-CN" altLang="en-US"/>
          </a:p>
        </p:txBody>
      </p:sp>
    </p:spTree>
    <p:extLst>
      <p:ext uri="{BB962C8B-B14F-4D97-AF65-F5344CB8AC3E}">
        <p14:creationId xmlns:p14="http://schemas.microsoft.com/office/powerpoint/2010/main" val="3118673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程序性能因素：</a:t>
            </a:r>
            <a:endParaRPr lang="en-US" altLang="zh-CN" dirty="0"/>
          </a:p>
          <a:p>
            <a:r>
              <a:rPr lang="zh-CN" altLang="en-US" dirty="0"/>
              <a:t>算法 ：决定了源码的数量和</a:t>
            </a:r>
            <a:r>
              <a:rPr lang="en-US" altLang="zh-CN" dirty="0"/>
              <a:t>I/O</a:t>
            </a:r>
            <a:r>
              <a:rPr lang="zh-CN" altLang="en-US" dirty="0"/>
              <a:t>操作的数量</a:t>
            </a:r>
            <a:endParaRPr lang="en-US" altLang="zh-CN" dirty="0"/>
          </a:p>
          <a:p>
            <a:r>
              <a:rPr lang="zh-CN" altLang="en-US" dirty="0"/>
              <a:t>编程语言、编译器和体系结构：决定了每条源码语句对应的机器指令数量</a:t>
            </a:r>
            <a:endParaRPr lang="en-US" altLang="zh-CN" dirty="0"/>
          </a:p>
          <a:p>
            <a:r>
              <a:rPr lang="zh-CN" altLang="en-US" dirty="0"/>
              <a:t>处理器和存储系统：决定了指令执行的速度</a:t>
            </a:r>
            <a:endParaRPr lang="en-US" altLang="zh-CN" dirty="0"/>
          </a:p>
          <a:p>
            <a:r>
              <a:rPr lang="en-US" altLang="zh-CN" dirty="0"/>
              <a:t>I/O</a:t>
            </a:r>
            <a:r>
              <a:rPr lang="zh-CN" altLang="en-US" dirty="0"/>
              <a:t>系统（硬件和操作系统）：决定了</a:t>
            </a:r>
            <a:r>
              <a:rPr lang="en-US" altLang="zh-CN" dirty="0"/>
              <a:t>I/O</a:t>
            </a:r>
            <a:r>
              <a:rPr lang="zh-CN" altLang="en-US" dirty="0"/>
              <a:t>可能的执行速度</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a:t>
            </a:fld>
            <a:endParaRPr lang="zh-CN" altLang="en-US"/>
          </a:p>
        </p:txBody>
      </p:sp>
    </p:spTree>
    <p:extLst>
      <p:ext uri="{BB962C8B-B14F-4D97-AF65-F5344CB8AC3E}">
        <p14:creationId xmlns:p14="http://schemas.microsoft.com/office/powerpoint/2010/main" val="389294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304403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深入理解计算机中存储山的概念</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2828229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不服跑个分，安安兔的例子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3503805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Wintel</a:t>
            </a:r>
            <a:r>
              <a:rPr lang="zh-CN" altLang="en-US" dirty="0"/>
              <a:t>联盟双寡头，中兴事件，华为事件，</a:t>
            </a:r>
            <a:r>
              <a:rPr lang="en-US" altLang="zh-CN" dirty="0"/>
              <a:t>google</a:t>
            </a:r>
            <a:r>
              <a:rPr lang="zh-CN" altLang="en-US" dirty="0"/>
              <a:t>，</a:t>
            </a:r>
            <a:r>
              <a:rPr lang="en-US" altLang="zh-CN" dirty="0"/>
              <a:t>arm</a:t>
            </a:r>
            <a:r>
              <a:rPr lang="zh-CN" altLang="en-US" dirty="0"/>
              <a:t>断供，国家战略，吾辈仍需共同努力</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273734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1691038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1306735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购买计算机考虑什么？  学生电脑应用，编译</a:t>
            </a:r>
            <a:r>
              <a:rPr lang="en-US" altLang="zh-CN" dirty="0"/>
              <a:t>OS</a:t>
            </a:r>
            <a:r>
              <a:rPr lang="zh-CN" altLang="en-US" dirty="0"/>
              <a:t>内核，</a:t>
            </a:r>
            <a:r>
              <a:rPr lang="en-US" altLang="zh-CN" dirty="0" err="1"/>
              <a:t>vivado</a:t>
            </a:r>
            <a:r>
              <a:rPr lang="zh-CN" altLang="en-US" dirty="0"/>
              <a:t>，游戏。。。。教师电脑。。。。。什么最重要？？？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a:t>
            </a:fld>
            <a:endParaRPr lang="zh-CN" altLang="en-US"/>
          </a:p>
        </p:txBody>
      </p:sp>
    </p:spTree>
    <p:extLst>
      <p:ext uri="{BB962C8B-B14F-4D97-AF65-F5344CB8AC3E}">
        <p14:creationId xmlns:p14="http://schemas.microsoft.com/office/powerpoint/2010/main" val="350262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字长与机器速度的关系，</a:t>
            </a:r>
            <a:r>
              <a:rPr lang="en-US" altLang="zh-CN" dirty="0"/>
              <a:t>OS</a:t>
            </a:r>
            <a:r>
              <a:rPr lang="zh-CN" altLang="en-US" dirty="0"/>
              <a:t>不同版本，软件不同的版本？  </a:t>
            </a:r>
            <a:r>
              <a:rPr lang="en-US" altLang="zh-CN" dirty="0"/>
              <a:t>32</a:t>
            </a:r>
            <a:r>
              <a:rPr lang="zh-CN" altLang="en-US" dirty="0"/>
              <a:t>位程序能在</a:t>
            </a:r>
            <a:r>
              <a:rPr lang="en-US" altLang="zh-CN" dirty="0"/>
              <a:t>64</a:t>
            </a:r>
            <a:r>
              <a:rPr lang="zh-CN" altLang="en-US" dirty="0"/>
              <a:t>位机器，</a:t>
            </a:r>
            <a:r>
              <a:rPr lang="en-US" altLang="zh-CN" dirty="0"/>
              <a:t>64</a:t>
            </a:r>
            <a:r>
              <a:rPr lang="zh-CN" altLang="en-US" dirty="0"/>
              <a:t>位</a:t>
            </a:r>
            <a:r>
              <a:rPr lang="en-US" altLang="zh-CN" dirty="0"/>
              <a:t>OS</a:t>
            </a:r>
            <a:r>
              <a:rPr lang="zh-CN" altLang="en-US" dirty="0"/>
              <a:t>上运行吗，</a:t>
            </a:r>
            <a:r>
              <a:rPr lang="en-US" altLang="zh-CN" dirty="0"/>
              <a:t>64</a:t>
            </a:r>
            <a:r>
              <a:rPr lang="zh-CN" altLang="en-US" dirty="0"/>
              <a:t>位程序能在</a:t>
            </a:r>
            <a:r>
              <a:rPr lang="en-US" altLang="zh-CN" dirty="0"/>
              <a:t>32</a:t>
            </a:r>
            <a:r>
              <a:rPr lang="zh-CN" altLang="en-US" dirty="0"/>
              <a:t>位</a:t>
            </a:r>
            <a:r>
              <a:rPr lang="en-US" altLang="zh-CN" dirty="0" err="1"/>
              <a:t>os</a:t>
            </a:r>
            <a:r>
              <a:rPr lang="zh-CN" altLang="en-US" dirty="0"/>
              <a:t>，</a:t>
            </a:r>
            <a:r>
              <a:rPr lang="en-US" altLang="zh-CN" dirty="0"/>
              <a:t>64</a:t>
            </a:r>
            <a:r>
              <a:rPr lang="zh-CN" altLang="en-US" dirty="0"/>
              <a:t>位系统上运行吗？</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99952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零拷贝技术解决带宽问题？不能，是数据在系统内部进行拷贝，不涉及带宽。</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6</a:t>
            </a:fld>
            <a:endParaRPr lang="zh-CN" altLang="en-US"/>
          </a:p>
        </p:txBody>
      </p:sp>
    </p:spTree>
    <p:extLst>
      <p:ext uri="{BB962C8B-B14F-4D97-AF65-F5344CB8AC3E}">
        <p14:creationId xmlns:p14="http://schemas.microsoft.com/office/powerpoint/2010/main" val="2947905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每指令平均时钟周期</a:t>
            </a:r>
            <a:r>
              <a:rPr lang="en-US" altLang="zh-CN" dirty="0"/>
              <a:t>CPI(Cycles Per Instruction </a:t>
            </a:r>
            <a:r>
              <a:rPr lang="zh-CN" altLang="en-US" dirty="0"/>
              <a:t>）</a:t>
            </a:r>
          </a:p>
          <a:p>
            <a:r>
              <a:rPr lang="en-US" altLang="zh-CN" dirty="0"/>
              <a:t>MFLOPS</a:t>
            </a:r>
            <a:r>
              <a:rPr lang="zh-CN" altLang="en-US" dirty="0"/>
              <a:t>（</a:t>
            </a:r>
            <a:r>
              <a:rPr lang="en-US" altLang="zh-CN" dirty="0"/>
              <a:t>Million Floating-point Operations per Second</a:t>
            </a:r>
            <a:r>
              <a:rPr lang="zh-CN" altLang="en-US" dirty="0"/>
              <a:t>） </a:t>
            </a:r>
          </a:p>
          <a:p>
            <a:r>
              <a:rPr lang="en-US" altLang="zh-CN" dirty="0"/>
              <a:t>TFLOPS </a:t>
            </a:r>
            <a:r>
              <a:rPr lang="zh-CN" altLang="en-US" dirty="0"/>
              <a:t>（</a:t>
            </a:r>
            <a:r>
              <a:rPr lang="en-US" altLang="zh-CN" dirty="0"/>
              <a:t>Trillion  Floating-point Operations per Second</a:t>
            </a:r>
            <a:r>
              <a:rPr lang="zh-CN" altLang="en-US" dirty="0"/>
              <a:t>） </a:t>
            </a:r>
          </a:p>
          <a:p>
            <a:r>
              <a:rPr lang="en-US" altLang="zh-CN" dirty="0"/>
              <a:t>MIPS</a:t>
            </a:r>
            <a:r>
              <a:rPr lang="zh-CN" altLang="en-US" dirty="0"/>
              <a:t>是单位时间内的执行指令数，所以</a:t>
            </a:r>
            <a:r>
              <a:rPr lang="en-US" altLang="zh-CN" dirty="0"/>
              <a:t>MIPS</a:t>
            </a:r>
            <a:r>
              <a:rPr lang="zh-CN" altLang="en-US" dirty="0"/>
              <a:t>值越高说明机器速度越快。百万条指令每秒</a:t>
            </a:r>
            <a:br>
              <a:rPr lang="zh-CN" altLang="en-US" dirty="0"/>
            </a:br>
            <a:r>
              <a:rPr lang="en-US" altLang="zh-CN" dirty="0"/>
              <a:t>MFLOPS</a:t>
            </a:r>
            <a:r>
              <a:rPr lang="zh-CN" altLang="en-US" dirty="0"/>
              <a:t>是基于操作而非指令的，只能用来衡量机器浮点操作的性能，而不能体现机器的整体性能。</a:t>
            </a:r>
            <a:endParaRPr lang="en-US" altLang="zh-CN" dirty="0"/>
          </a:p>
          <a:p>
            <a:r>
              <a:rPr lang="en-US" altLang="zh-CN" dirty="0"/>
              <a:t>2017</a:t>
            </a:r>
            <a:r>
              <a:rPr lang="zh-CN" altLang="en-US" dirty="0"/>
              <a:t>年</a:t>
            </a:r>
            <a:r>
              <a:rPr lang="en-US" altLang="zh-CN" dirty="0"/>
              <a:t>11</a:t>
            </a:r>
            <a:r>
              <a:rPr lang="zh-CN" altLang="en-US" dirty="0"/>
              <a:t>月</a:t>
            </a:r>
            <a:r>
              <a:rPr lang="en-US" altLang="zh-CN" dirty="0"/>
              <a:t>13</a:t>
            </a:r>
            <a:r>
              <a:rPr lang="zh-CN" altLang="en-US" dirty="0"/>
              <a:t>日 “天河二号”以每秒</a:t>
            </a:r>
            <a:r>
              <a:rPr lang="en-US" altLang="zh-CN" dirty="0"/>
              <a:t>3.39</a:t>
            </a:r>
            <a:r>
              <a:rPr lang="zh-CN" altLang="en-US" dirty="0"/>
              <a:t>亿亿次的浮点运算速度，连续第四次排名第二。</a:t>
            </a:r>
            <a:r>
              <a:rPr lang="en-US" altLang="zh-CN" dirty="0"/>
              <a:t>2017</a:t>
            </a:r>
            <a:r>
              <a:rPr lang="zh-CN" altLang="en-US" dirty="0"/>
              <a:t>年</a:t>
            </a:r>
            <a:r>
              <a:rPr lang="en-US" altLang="zh-CN" dirty="0"/>
              <a:t>5</a:t>
            </a:r>
            <a:r>
              <a:rPr lang="zh-CN" altLang="en-US" dirty="0"/>
              <a:t>月“神威</a:t>
            </a:r>
            <a:r>
              <a:rPr lang="en-US" altLang="zh-CN" dirty="0"/>
              <a:t>·</a:t>
            </a:r>
            <a:r>
              <a:rPr lang="zh-CN" altLang="en-US" dirty="0"/>
              <a:t>太湖之光”以每秒</a:t>
            </a:r>
            <a:r>
              <a:rPr lang="en-US" altLang="zh-CN" dirty="0"/>
              <a:t>9.3</a:t>
            </a:r>
            <a:r>
              <a:rPr lang="zh-CN" altLang="en-US" dirty="0"/>
              <a:t>亿亿次的浮点运算速度第四次夺冠</a:t>
            </a:r>
            <a:br>
              <a:rPr lang="zh-CN" altLang="en-US" dirty="0"/>
            </a:br>
            <a:r>
              <a:rPr lang="en-US" altLang="zh-CN" dirty="0"/>
              <a:t>CPU</a:t>
            </a:r>
            <a:r>
              <a:rPr lang="zh-CN" altLang="en-US" dirty="0"/>
              <a:t>时间：</a:t>
            </a:r>
            <a:r>
              <a:rPr lang="en-US" altLang="zh-CN" dirty="0"/>
              <a:t>CPU</a:t>
            </a:r>
            <a:r>
              <a:rPr lang="zh-CN" altLang="en-US" dirty="0"/>
              <a:t>执行一段程序所花的时间</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7</a:t>
            </a:fld>
            <a:endParaRPr lang="zh-CN" altLang="en-US"/>
          </a:p>
        </p:txBody>
      </p:sp>
    </p:spTree>
    <p:extLst>
      <p:ext uri="{BB962C8B-B14F-4D97-AF65-F5344CB8AC3E}">
        <p14:creationId xmlns:p14="http://schemas.microsoft.com/office/powerpoint/2010/main" val="58456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主频和什么有关系？</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51860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https://www.cpuid.com/softwares/cpu-z.html</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915622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作业题目相关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191447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nSpc>
                <a:spcPct val="120000"/>
              </a:lnSpc>
              <a:defRPr sz="1600">
                <a:latin typeface="微软雅黑" panose="020B0503020204020204" pitchFamily="34" charset="-122"/>
                <a:ea typeface="微软雅黑" panose="020B0503020204020204" pitchFamily="34" charset="-122"/>
              </a:defRPr>
            </a:lvl4pPr>
            <a:lvl5pPr>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B3F88053-11FB-4F4A-8452-15E8E8727A41}"/>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2021/3/4 Thursday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2021/3/4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2021/3/4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2021/3/4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2021/3/4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2021/3/4 Thursday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2021/3/4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2021/3/4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812A2441-49ED-4A52-B3CC-5A1149BC51AC}" type="datetime1">
              <a:rPr lang="zh-CN" altLang="en-US" smtClean="0"/>
              <a:pPr>
                <a:defRPr/>
              </a:pPr>
              <a:t>2021/3/4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407655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96F6130-A1B0-40F4-A496-F2F55E2F44B1}" type="datetime1">
              <a:rPr lang="zh-CN" altLang="en-US" smtClean="0"/>
              <a:pPr>
                <a:defRPr/>
              </a:pPr>
              <a:t>2021/3/4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8376792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0E12BED8-E368-4E8F-BE90-7083DDA10F91}" type="datetime1">
              <a:rPr lang="zh-CN" altLang="en-US" smtClean="0"/>
              <a:pPr>
                <a:defRPr/>
              </a:pPr>
              <a:t>2021/3/4 Thursday</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2137571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A3AD4AE9-050C-4B7F-B272-FA384BD23015}" type="datetime1">
              <a:rPr lang="zh-CN" altLang="en-US" smtClean="0"/>
              <a:pPr>
                <a:defRPr/>
              </a:pPr>
              <a:t>2021/3/4 Thursday</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5420735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7F81A83-785E-4D80-94E7-591D3C3AD6FF}" type="datetime1">
              <a:rPr lang="zh-CN" altLang="en-US" smtClean="0"/>
              <a:pPr>
                <a:defRPr/>
              </a:pPr>
              <a:t>2021/3/4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9218797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D57959B-1BC1-4FDE-88B2-3CAC26DD58F7}" type="datetime1">
              <a:rPr lang="zh-CN" altLang="en-US" smtClean="0"/>
              <a:pPr>
                <a:defRPr/>
              </a:pPr>
              <a:t>2021/3/4 Thursday</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4793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5B9BA08-BA34-4DD9-B7F1-D711E644256C}" type="datetime1">
              <a:rPr lang="zh-CN" altLang="en-US" smtClean="0"/>
              <a:pPr>
                <a:defRPr/>
              </a:pPr>
              <a:t>2021/3/4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34172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A3F9DB9-E29A-49BF-A83A-344AADB27BAD}" type="datetime1">
              <a:rPr lang="zh-CN" altLang="en-US" smtClean="0"/>
              <a:pPr>
                <a:defRPr/>
              </a:pPr>
              <a:t>2021/3/4 Thursday</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584041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35113935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gn="just">
              <a:lnSpc>
                <a:spcPct val="120000"/>
              </a:lnSpc>
              <a:buClr>
                <a:srgbClr val="FFC000"/>
              </a:buClr>
              <a:buFont typeface="Wingdings" pitchFamily="2" charset="2"/>
              <a:buChar char="n"/>
              <a:defRPr sz="2400">
                <a:latin typeface="+mn-ea"/>
                <a:ea typeface="+mn-ea"/>
              </a:defRPr>
            </a:lvl1pPr>
            <a:lvl2pPr marL="812800" indent="-355600" algn="just">
              <a:lnSpc>
                <a:spcPct val="120000"/>
              </a:lnSpc>
              <a:buClr>
                <a:srgbClr val="FFC000"/>
              </a:buClr>
              <a:buFont typeface="Wingdings" pitchFamily="2" charset="2"/>
              <a:buChar char="p"/>
              <a:defRPr sz="2000">
                <a:solidFill>
                  <a:srgbClr val="C00000"/>
                </a:solidFill>
                <a:latin typeface="+mn-ea"/>
                <a:ea typeface="+mn-ea"/>
              </a:defRPr>
            </a:lvl2pPr>
            <a:lvl3pPr marL="1143000" indent="-228600" algn="just">
              <a:lnSpc>
                <a:spcPct val="120000"/>
              </a:lnSpc>
              <a:buClr>
                <a:srgbClr val="FFC000"/>
              </a:buClr>
              <a:buFont typeface="Wingdings" pitchFamily="2" charset="2"/>
              <a:buChar char="u"/>
              <a:defRPr sz="2000">
                <a:latin typeface="+mn-ea"/>
                <a:ea typeface="+mn-ea"/>
              </a:defRPr>
            </a:lvl3pPr>
            <a:lvl4pPr algn="just">
              <a:lnSpc>
                <a:spcPct val="120000"/>
              </a:lnSpc>
              <a:defRPr sz="1600">
                <a:latin typeface="+mn-ea"/>
                <a:ea typeface="+mn-ea"/>
              </a:defRPr>
            </a:lvl4pPr>
            <a:lvl5pPr algn="just">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91868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1723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33283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278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3467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766233" y="-99392"/>
            <a:ext cx="10668000" cy="1216025"/>
          </a:xfrm>
        </p:spPr>
        <p:txBody>
          <a:bodyPr/>
          <a:lstStyle/>
          <a:p>
            <a:r>
              <a:rPr lang="zh-CN" altLang="en-US" dirty="0"/>
              <a:t>单击此处编辑母版标题样式</a:t>
            </a:r>
          </a:p>
        </p:txBody>
      </p:sp>
      <p:sp>
        <p:nvSpPr>
          <p:cNvPr id="3" name="图表占位符 2"/>
          <p:cNvSpPr>
            <a:spLocks noGrp="1"/>
          </p:cNvSpPr>
          <p:nvPr>
            <p:ph type="chart" idx="1"/>
          </p:nvPr>
        </p:nvSpPr>
        <p:spPr>
          <a:xfrm>
            <a:off x="719403" y="980728"/>
            <a:ext cx="10668000" cy="4267200"/>
          </a:xfrm>
        </p:spPr>
        <p:txBody>
          <a:bodyPr/>
          <a:lstStyle/>
          <a:p>
            <a:pPr lvl="0"/>
            <a:endParaRPr lang="zh-CN" altLang="en-US" noProof="0"/>
          </a:p>
        </p:txBody>
      </p:sp>
    </p:spTree>
    <p:extLst>
      <p:ext uri="{BB962C8B-B14F-4D97-AF65-F5344CB8AC3E}">
        <p14:creationId xmlns:p14="http://schemas.microsoft.com/office/powerpoint/2010/main" val="26268770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91281"/>
            <a:ext cx="10668000" cy="1216025"/>
          </a:xfrm>
        </p:spPr>
        <p:txBody>
          <a:bodyPr/>
          <a:lstStyle/>
          <a:p>
            <a:r>
              <a:rPr lang="zh-CN" altLang="en-US" dirty="0"/>
              <a:t>单击此处编辑母版标题样式</a:t>
            </a:r>
          </a:p>
        </p:txBody>
      </p:sp>
      <p:sp>
        <p:nvSpPr>
          <p:cNvPr id="3" name="内容占位符 2"/>
          <p:cNvSpPr>
            <a:spLocks noGrp="1"/>
          </p:cNvSpPr>
          <p:nvPr>
            <p:ph sz="quarter" idx="1"/>
          </p:nvPr>
        </p:nvSpPr>
        <p:spPr>
          <a:xfrm>
            <a:off x="755651" y="1752600"/>
            <a:ext cx="5232400" cy="2057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6191251" y="17526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962400"/>
            <a:ext cx="52324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xfrm>
            <a:off x="4572000" y="6248400"/>
            <a:ext cx="2641600" cy="476250"/>
          </a:xfrm>
          <a:prstGeom prst="rect">
            <a:avLst/>
          </a:prstGeom>
          <a:ln/>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ln/>
        </p:spPr>
        <p:txBody>
          <a:bodyPr/>
          <a:lstStyle>
            <a:lvl1pPr>
              <a:defRPr/>
            </a:lvl1pPr>
          </a:lstStyle>
          <a:p>
            <a:pPr>
              <a:defRPr/>
            </a:pPr>
            <a:fld id="{C3136285-3C6A-4A93-8657-E500CB968B1B}" type="slidenum">
              <a:rPr lang="en-US" altLang="zh-CN"/>
              <a:pPr>
                <a:defRPr/>
              </a:pPr>
              <a:t>‹#›</a:t>
            </a:fld>
            <a:endParaRPr lang="en-US" altLang="zh-CN"/>
          </a:p>
        </p:txBody>
      </p:sp>
    </p:spTree>
    <p:extLst>
      <p:ext uri="{BB962C8B-B14F-4D97-AF65-F5344CB8AC3E}">
        <p14:creationId xmlns:p14="http://schemas.microsoft.com/office/powerpoint/2010/main" val="2157407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2021/3/4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2.png"/><Relationship Id="rId4" Type="http://schemas.openxmlformats.org/officeDocument/2006/relationships/slideLayout" Target="../slideLayouts/slideLayout5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3.png"/><Relationship Id="rId5" Type="http://schemas.openxmlformats.org/officeDocument/2006/relationships/slideLayout" Target="../slideLayouts/slideLayout66.xml"/><Relationship Id="rId10" Type="http://schemas.openxmlformats.org/officeDocument/2006/relationships/image" Target="../media/image2.png"/><Relationship Id="rId4" Type="http://schemas.openxmlformats.org/officeDocument/2006/relationships/slideLayout" Target="../slideLayouts/slideLayout65.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2021/3/4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2021/3/4 Thursday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0" cstate="print"/>
          <a:srcRect t="23912" b="39018"/>
          <a:stretch>
            <a:fillRect/>
          </a:stretch>
        </p:blipFill>
        <p:spPr bwMode="auto">
          <a:xfrm>
            <a:off x="0" y="2060576"/>
            <a:ext cx="12192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8" name="Rectangle 11"/>
          <p:cNvSpPr>
            <a:spLocks noChangeArrowheads="1"/>
          </p:cNvSpPr>
          <p:nvPr/>
        </p:nvSpPr>
        <p:spPr bwMode="auto">
          <a:xfrm rot="10800000">
            <a:off x="0" y="42926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ea typeface="宋体" pitchFamily="2" charset="-122"/>
            </a:endParaRPr>
          </a:p>
        </p:txBody>
      </p:sp>
      <p:sp>
        <p:nvSpPr>
          <p:cNvPr id="1029"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 name="日期占位符 3"/>
          <p:cNvSpPr>
            <a:spLocks noGrp="1"/>
          </p:cNvSpPr>
          <p:nvPr>
            <p:ph type="dt" sz="half" idx="2"/>
          </p:nvPr>
        </p:nvSpPr>
        <p:spPr>
          <a:xfrm>
            <a:off x="609600" y="6245225"/>
            <a:ext cx="2844800" cy="476250"/>
          </a:xfrm>
          <a:prstGeom prst="rect">
            <a:avLst/>
          </a:prstGeom>
        </p:spPr>
        <p:txBody>
          <a:bodyPr vert="horz" wrap="square" lIns="91440" tIns="45720" rIns="91440" bIns="45720" numCol="1" anchor="ctr" anchorCtr="0" compatLnSpc="1">
            <a:prstTxWarp prst="textNoShape">
              <a:avLst/>
            </a:prstTxWarp>
          </a:bodyPr>
          <a:lstStyle>
            <a:lvl1pPr algn="l">
              <a:defRPr sz="1200" i="0">
                <a:solidFill>
                  <a:srgbClr val="898989"/>
                </a:solidFill>
                <a:latin typeface="微软雅黑" pitchFamily="34" charset="-122"/>
                <a:ea typeface="微软雅黑" pitchFamily="34" charset="-122"/>
              </a:defRPr>
            </a:lvl1pPr>
          </a:lstStyle>
          <a:p>
            <a:pPr>
              <a:defRPr/>
            </a:pPr>
            <a:fld id="{B1F97EB9-7652-462B-90E9-768B5D23F71B}" type="datetime1">
              <a:rPr lang="zh-CN" altLang="en-US" smtClean="0"/>
              <a:pPr>
                <a:defRPr/>
              </a:pPr>
              <a:t>2021/3/4 Thursday</a:t>
            </a:fld>
            <a:endParaRPr lang="en-US" altLang="zh-CN"/>
          </a:p>
        </p:txBody>
      </p:sp>
      <p:sp>
        <p:nvSpPr>
          <p:cNvPr id="20" name="页脚占位符 4"/>
          <p:cNvSpPr>
            <a:spLocks noGrp="1"/>
          </p:cNvSpPr>
          <p:nvPr>
            <p:ph type="ftr" sz="quarter" idx="3"/>
          </p:nvPr>
        </p:nvSpPr>
        <p:spPr>
          <a:xfrm>
            <a:off x="4165600" y="6245225"/>
            <a:ext cx="38608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40565679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10"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lgn="l" rtl="0" eaLnBrk="0" fontAlgn="base" hangingPunct="0">
              <a:lnSpc>
                <a:spcPct val="120000"/>
              </a:lnSpc>
              <a:spcBef>
                <a:spcPct val="20000"/>
              </a:spcBef>
              <a:spcAft>
                <a:spcPct val="0"/>
              </a:spcAft>
              <a:buClr>
                <a:srgbClr val="FFC000"/>
              </a:buClr>
              <a:buFont typeface="Wingdings"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lgn="l"/>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smtClean="0">
                <a:solidFill>
                  <a:srgbClr val="0D7157"/>
                </a:solidFill>
              </a:rPr>
              <a:pPr>
                <a:defRPr/>
              </a:pPr>
              <a:t>‹#›</a:t>
            </a:fld>
            <a:r>
              <a:rPr lang="en-US" altLang="zh-CN" sz="1400" dirty="0">
                <a:solidFill>
                  <a:srgbClr val="0D7157"/>
                </a:solidFill>
              </a:rPr>
              <a:t>- </a:t>
            </a:r>
          </a:p>
        </p:txBody>
      </p:sp>
    </p:spTree>
    <p:extLst>
      <p:ext uri="{BB962C8B-B14F-4D97-AF65-F5344CB8AC3E}">
        <p14:creationId xmlns:p14="http://schemas.microsoft.com/office/powerpoint/2010/main" val="287624464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6" r:id="rId7"/>
    <p:sldLayoutId id="2147483733" r:id="rId8"/>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2.png"/><Relationship Id="rId4" Type="http://schemas.microsoft.com/office/2007/relationships/hdphoto" Target="../media/hdphoto2.wdp"/><Relationship Id="rId9" Type="http://schemas.openxmlformats.org/officeDocument/2006/relationships/image" Target="../media/image15.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27.tmp"/><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notesSlide" Target="../notesSlides/notesSlide1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Layout" Target="../slideLayouts/slideLayout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aike.baidu.com/view/1818373.ht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30.xml.rels><?xml version="1.0" encoding="UTF-8" standalone="yes"?>
<Relationships xmlns="http://schemas.openxmlformats.org/package/2006/relationships"><Relationship Id="rId2" Type="http://schemas.openxmlformats.org/officeDocument/2006/relationships/hyperlink" Target="https://www.top500.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cpuid.com/softwares/cpu-z.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一、计算机系统概述</a:t>
            </a: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3E92151-E84A-488E-8B86-B1648BC4DF61}"/>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17718" y="506407"/>
            <a:ext cx="880575" cy="877289"/>
          </a:xfrm>
          <a:prstGeom prst="rect">
            <a:avLst/>
          </a:prstGeom>
        </p:spPr>
      </p:pic>
      <p:sp>
        <p:nvSpPr>
          <p:cNvPr id="24" name="文本框 23">
            <a:extLst>
              <a:ext uri="{FF2B5EF4-FFF2-40B4-BE49-F238E27FC236}">
                <a16:creationId xmlns:a16="http://schemas.microsoft.com/office/drawing/2014/main" id="{E3CA8D5E-F9F5-4648-8B5F-4B9FDD4C2E28}"/>
              </a:ext>
            </a:extLst>
          </p:cNvPr>
          <p:cNvSpPr txBox="1"/>
          <p:nvPr/>
        </p:nvSpPr>
        <p:spPr>
          <a:xfrm>
            <a:off x="-26473" y="2750678"/>
            <a:ext cx="3411836" cy="954107"/>
          </a:xfrm>
          <a:prstGeom prst="rect">
            <a:avLst/>
          </a:prstGeom>
          <a:noFill/>
        </p:spPr>
        <p:txBody>
          <a:bodyPr wrap="square" rtlCol="0">
            <a:spAutoFit/>
          </a:bodyPr>
          <a:lstStyle/>
          <a:p>
            <a:pPr algn="ct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pic>
        <p:nvPicPr>
          <p:cNvPr id="26" name="图片 25">
            <a:extLst>
              <a:ext uri="{FF2B5EF4-FFF2-40B4-BE49-F238E27FC236}">
                <a16:creationId xmlns:a16="http://schemas.microsoft.com/office/drawing/2014/main" id="{4A18AE79-F5DF-45E7-84B1-940BB0BCB2E8}"/>
              </a:ext>
            </a:extLst>
          </p:cNvPr>
          <p:cNvPicPr>
            <a:picLocks noChangeAspect="1"/>
          </p:cNvPicPr>
          <p:nvPr/>
        </p:nvPicPr>
        <p:blipFill>
          <a:blip r:embed="rId6"/>
          <a:stretch>
            <a:fillRect/>
          </a:stretch>
        </p:blipFill>
        <p:spPr>
          <a:xfrm>
            <a:off x="-320962" y="1654403"/>
            <a:ext cx="4296880" cy="793906"/>
          </a:xfrm>
          <a:prstGeom prst="rect">
            <a:avLst/>
          </a:prstGeom>
        </p:spPr>
      </p:pic>
      <p:sp>
        <p:nvSpPr>
          <p:cNvPr id="27" name="文本框 26">
            <a:extLst>
              <a:ext uri="{FF2B5EF4-FFF2-40B4-BE49-F238E27FC236}">
                <a16:creationId xmlns:a16="http://schemas.microsoft.com/office/drawing/2014/main" id="{7F39A88E-9583-450E-B287-3F59979CC297}"/>
              </a:ext>
            </a:extLst>
          </p:cNvPr>
          <p:cNvSpPr txBox="1"/>
          <p:nvPr/>
        </p:nvSpPr>
        <p:spPr>
          <a:xfrm>
            <a:off x="-26473" y="5611613"/>
            <a:ext cx="3912460"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003704" y="3917473"/>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82E10008-A8E4-4157-895C-C0D9767B1632}"/>
              </a:ext>
            </a:extLst>
          </p:cNvPr>
          <p:cNvPicPr>
            <a:picLocks noChangeAspect="1"/>
          </p:cNvPicPr>
          <p:nvPr/>
        </p:nvPicPr>
        <p:blipFill>
          <a:blip r:embed="rId8"/>
          <a:stretch>
            <a:fillRect/>
          </a:stretch>
        </p:blipFill>
        <p:spPr>
          <a:xfrm>
            <a:off x="6018536" y="6250400"/>
            <a:ext cx="3440383" cy="607600"/>
          </a:xfrm>
          <a:prstGeom prst="rect">
            <a:avLst/>
          </a:prstGeom>
        </p:spPr>
      </p:pic>
      <p:sp>
        <p:nvSpPr>
          <p:cNvPr id="16"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1" descr="C:\Users\tiger\AppData\Local\Microsoft\Windows\Temporary Internet Files\Content.IE5\W11K6U1A\MC900310822[1].wmf">
            <a:extLst>
              <a:ext uri="{FF2B5EF4-FFF2-40B4-BE49-F238E27FC236}">
                <a16:creationId xmlns:a16="http://schemas.microsoft.com/office/drawing/2014/main" id="{FA5B86FE-B43D-4CC7-8241-C24A3394C60C}"/>
              </a:ext>
            </a:extLst>
          </p:cNvPr>
          <p:cNvPicPr>
            <a:picLocks noChangeAspect="1" noChangeArrowheads="1"/>
          </p:cNvPicPr>
          <p:nvPr/>
        </p:nvPicPr>
        <p:blipFill>
          <a:blip r:embed="rId9" cstate="print"/>
          <a:srcRect/>
          <a:stretch>
            <a:fillRect/>
          </a:stretch>
        </p:blipFill>
        <p:spPr bwMode="auto">
          <a:xfrm>
            <a:off x="9803006" y="4612390"/>
            <a:ext cx="1885480" cy="1998445"/>
          </a:xfrm>
          <a:prstGeom prst="rect">
            <a:avLst/>
          </a:prstGeom>
          <a:noFill/>
        </p:spPr>
      </p:pic>
      <p:sp>
        <p:nvSpPr>
          <p:cNvPr id="18" name="文本框 17">
            <a:extLst>
              <a:ext uri="{FF2B5EF4-FFF2-40B4-BE49-F238E27FC236}">
                <a16:creationId xmlns:a16="http://schemas.microsoft.com/office/drawing/2014/main" id="{9EDF67BF-45E6-4F43-85AF-CED9E6F937CF}"/>
              </a:ext>
            </a:extLst>
          </p:cNvPr>
          <p:cNvSpPr txBox="1"/>
          <p:nvPr/>
        </p:nvSpPr>
        <p:spPr>
          <a:xfrm>
            <a:off x="5775153" y="3717522"/>
            <a:ext cx="4970593" cy="646331"/>
          </a:xfrm>
          <a:prstGeom prst="rect">
            <a:avLst/>
          </a:prstGeom>
          <a:noFill/>
        </p:spPr>
        <p:txBody>
          <a:bodyPr wrap="square" rtlCol="0" anchor="ctr">
            <a:spAutoFit/>
          </a:bodyPr>
          <a:lstStyle/>
          <a:p>
            <a:r>
              <a:rPr lang="en-US" altLang="zh-CN" sz="3600" spc="600" dirty="0">
                <a:latin typeface="华文楷体" panose="02010600040101010101" pitchFamily="2" charset="-122"/>
                <a:ea typeface="华文楷体" panose="02010600040101010101" pitchFamily="2" charset="-122"/>
              </a:rPr>
              <a:t>1.3</a:t>
            </a:r>
            <a:r>
              <a:rPr lang="zh-CN" altLang="en-US" sz="3600" spc="600" dirty="0">
                <a:latin typeface="华文楷体" panose="02010600040101010101" pitchFamily="2" charset="-122"/>
                <a:ea typeface="华文楷体" panose="02010600040101010101" pitchFamily="2" charset="-122"/>
              </a:rPr>
              <a:t>计算机性能评价</a:t>
            </a:r>
          </a:p>
        </p:txBody>
      </p:sp>
    </p:spTree>
    <p:extLst>
      <p:ext uri="{BB962C8B-B14F-4D97-AF65-F5344CB8AC3E}">
        <p14:creationId xmlns:p14="http://schemas.microsoft.com/office/powerpoint/2010/main" val="3317172237"/>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extLst>
    <p:ext uri="{E180D4A7-C9FB-4DFB-919C-405C955672EB}">
      <p14:showEvtLst xmlns:p14="http://schemas.microsoft.com/office/powerpoint/2010/main">
        <p14:playEvt time="2" objId="4"/>
        <p14:stopEvt time="873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dirty="0"/>
              <a:t>CPI   </a:t>
            </a:r>
            <a:r>
              <a:rPr lang="en-US" altLang="zh-CN" dirty="0">
                <a:sym typeface="Symbol" pitchFamily="18" charset="2"/>
              </a:rPr>
              <a:t>(Clock cycles Per Instruction)</a:t>
            </a:r>
            <a:endParaRPr lang="zh-CN" altLang="en-US" dirty="0"/>
          </a:p>
        </p:txBody>
      </p:sp>
      <p:sp>
        <p:nvSpPr>
          <p:cNvPr id="135171" name="内容占位符 2"/>
          <p:cNvSpPr>
            <a:spLocks noGrp="1"/>
          </p:cNvSpPr>
          <p:nvPr>
            <p:ph idx="1"/>
          </p:nvPr>
        </p:nvSpPr>
        <p:spPr/>
        <p:txBody>
          <a:bodyPr>
            <a:normAutofit/>
          </a:bodyPr>
          <a:lstStyle/>
          <a:p>
            <a:pPr>
              <a:lnSpc>
                <a:spcPct val="130000"/>
              </a:lnSpc>
              <a:spcAft>
                <a:spcPct val="20000"/>
              </a:spcAft>
            </a:pPr>
            <a:r>
              <a:rPr lang="zh-CN" altLang="en-US" dirty="0">
                <a:solidFill>
                  <a:schemeClr val="tx1">
                    <a:lumMod val="75000"/>
                    <a:lumOff val="25000"/>
                  </a:schemeClr>
                </a:solidFill>
                <a:sym typeface="Arial" panose="020B0604020202020204" pitchFamily="34" charset="0"/>
              </a:rPr>
              <a:t>执行一条指令 </a:t>
            </a:r>
            <a:r>
              <a:rPr lang="en-US" altLang="zh-CN" dirty="0">
                <a:solidFill>
                  <a:schemeClr val="tx1">
                    <a:lumMod val="75000"/>
                    <a:lumOff val="25000"/>
                  </a:schemeClr>
                </a:solidFill>
                <a:sym typeface="Arial" panose="020B0604020202020204" pitchFamily="34" charset="0"/>
              </a:rPr>
              <a:t>(</a:t>
            </a:r>
            <a:r>
              <a:rPr lang="zh-CN" altLang="en-US" dirty="0">
                <a:solidFill>
                  <a:schemeClr val="tx1">
                    <a:lumMod val="75000"/>
                    <a:lumOff val="25000"/>
                  </a:schemeClr>
                </a:solidFill>
                <a:sym typeface="Arial" panose="020B0604020202020204" pitchFamily="34" charset="0"/>
              </a:rPr>
              <a:t>平均</a:t>
            </a:r>
            <a:r>
              <a:rPr lang="en-US" altLang="zh-CN" dirty="0">
                <a:solidFill>
                  <a:schemeClr val="tx1">
                    <a:lumMod val="75000"/>
                    <a:lumOff val="25000"/>
                  </a:schemeClr>
                </a:solidFill>
                <a:sym typeface="Arial" panose="020B0604020202020204" pitchFamily="34" charset="0"/>
              </a:rPr>
              <a:t>) </a:t>
            </a:r>
            <a:r>
              <a:rPr lang="zh-CN" altLang="en-US" dirty="0">
                <a:solidFill>
                  <a:schemeClr val="tx1">
                    <a:lumMod val="75000"/>
                    <a:lumOff val="25000"/>
                  </a:schemeClr>
                </a:solidFill>
                <a:sym typeface="Arial" panose="020B0604020202020204" pitchFamily="34" charset="0"/>
              </a:rPr>
              <a:t>需要的时钟周期数</a:t>
            </a:r>
            <a:endParaRPr lang="en-US" altLang="zh-CN" dirty="0">
              <a:solidFill>
                <a:schemeClr val="tx1">
                  <a:lumMod val="75000"/>
                  <a:lumOff val="25000"/>
                </a:schemeClr>
              </a:solidFill>
              <a:sym typeface="Arial" panose="020B0604020202020204" pitchFamily="34" charset="0"/>
            </a:endParaRPr>
          </a:p>
          <a:p>
            <a:pPr lvl="1">
              <a:lnSpc>
                <a:spcPct val="130000"/>
              </a:lnSpc>
              <a:spcAft>
                <a:spcPct val="20000"/>
              </a:spcAft>
            </a:pPr>
            <a:r>
              <a:rPr lang="zh-CN" altLang="en-US" dirty="0"/>
              <a:t>单条指令</a:t>
            </a:r>
            <a:r>
              <a:rPr lang="en-US" altLang="zh-CN" dirty="0"/>
              <a:t>CPI </a:t>
            </a:r>
          </a:p>
          <a:p>
            <a:pPr lvl="1">
              <a:lnSpc>
                <a:spcPct val="130000"/>
              </a:lnSpc>
              <a:spcAft>
                <a:spcPct val="20000"/>
              </a:spcAft>
            </a:pPr>
            <a:r>
              <a:rPr lang="zh-CN" altLang="en-US" dirty="0"/>
              <a:t>一段程序中所有指令的</a:t>
            </a:r>
            <a:r>
              <a:rPr lang="en-US" altLang="zh-CN" dirty="0"/>
              <a:t>CPI</a:t>
            </a:r>
          </a:p>
          <a:p>
            <a:pPr lvl="1">
              <a:lnSpc>
                <a:spcPct val="130000"/>
              </a:lnSpc>
              <a:spcAft>
                <a:spcPct val="20000"/>
              </a:spcAft>
            </a:pPr>
            <a:r>
              <a:rPr lang="zh-CN" altLang="en-US" dirty="0"/>
              <a:t>指令系统</a:t>
            </a:r>
            <a:r>
              <a:rPr lang="en-US" altLang="zh-CN" dirty="0"/>
              <a:t>CPI </a:t>
            </a:r>
          </a:p>
          <a:p>
            <a:pPr lvl="1">
              <a:lnSpc>
                <a:spcPct val="130000"/>
              </a:lnSpc>
              <a:spcAft>
                <a:spcPct val="20000"/>
              </a:spcAft>
            </a:pPr>
            <a:endParaRPr lang="en-US" altLang="zh-CN" dirty="0"/>
          </a:p>
          <a:p>
            <a:pPr marL="457200" lvl="1" indent="0">
              <a:lnSpc>
                <a:spcPct val="130000"/>
              </a:lnSpc>
              <a:spcAft>
                <a:spcPct val="20000"/>
              </a:spcAft>
              <a:buNone/>
            </a:pPr>
            <a:endParaRPr lang="zh-CN" altLang="en-US" dirty="0"/>
          </a:p>
          <a:p>
            <a:pPr>
              <a:lnSpc>
                <a:spcPct val="130000"/>
              </a:lnSpc>
              <a:spcAft>
                <a:spcPct val="20000"/>
              </a:spcAft>
            </a:pPr>
            <a:r>
              <a:rPr lang="en-US" altLang="zh-CN" dirty="0">
                <a:solidFill>
                  <a:srgbClr val="0070C0"/>
                </a:solidFill>
                <a:sym typeface="Symbol" pitchFamily="18" charset="2"/>
              </a:rPr>
              <a:t>CPI = </a:t>
            </a:r>
            <a:r>
              <a:rPr lang="zh-CN" altLang="en-US" dirty="0">
                <a:solidFill>
                  <a:srgbClr val="0070C0"/>
                </a:solidFill>
                <a:sym typeface="Symbol" pitchFamily="18" charset="2"/>
              </a:rPr>
              <a:t>一段程序中所有指令的时钟周期数之和 </a:t>
            </a:r>
            <a:r>
              <a:rPr lang="en-US" altLang="zh-CN" dirty="0">
                <a:solidFill>
                  <a:srgbClr val="0070C0"/>
                </a:solidFill>
                <a:sym typeface="Symbol" pitchFamily="18" charset="2"/>
              </a:rPr>
              <a:t>/ </a:t>
            </a:r>
            <a:r>
              <a:rPr lang="zh-CN" altLang="en-US" dirty="0">
                <a:solidFill>
                  <a:srgbClr val="0070C0"/>
                </a:solidFill>
                <a:sym typeface="Symbol" pitchFamily="18" charset="2"/>
              </a:rPr>
              <a:t>指令条数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统计</a:t>
            </a:r>
          </a:p>
          <a:p>
            <a:pPr>
              <a:lnSpc>
                <a:spcPct val="130000"/>
              </a:lnSpc>
              <a:spcAft>
                <a:spcPct val="20000"/>
              </a:spcAft>
              <a:buNone/>
            </a:pPr>
            <a:r>
              <a:rPr lang="zh-CN" altLang="en-US" sz="2400" dirty="0">
                <a:solidFill>
                  <a:srgbClr val="000000"/>
                </a:solidFill>
                <a:latin typeface="Times New Roman" pitchFamily="18" charset="0"/>
                <a:sym typeface="Symbol" pitchFamily="18" charset="2"/>
              </a:rPr>
              <a:t>           </a:t>
            </a:r>
            <a:r>
              <a:rPr lang="zh-CN" altLang="en-US" dirty="0">
                <a:solidFill>
                  <a:srgbClr val="0070C0"/>
                </a:solidFill>
                <a:sym typeface="Symbol" pitchFamily="18" charset="2"/>
              </a:rPr>
              <a:t> </a:t>
            </a:r>
            <a:r>
              <a:rPr lang="en-US" altLang="zh-CN" dirty="0">
                <a:solidFill>
                  <a:srgbClr val="0070C0"/>
                </a:solidFill>
                <a:sym typeface="Symbol" pitchFamily="18" charset="2"/>
              </a:rPr>
              <a:t>=  </a:t>
            </a:r>
            <a:r>
              <a:rPr lang="zh-CN" altLang="en-US" dirty="0">
                <a:solidFill>
                  <a:srgbClr val="0070C0"/>
                </a:solidFill>
                <a:latin typeface="Times New Roman" pitchFamily="18" charset="0"/>
                <a:sym typeface="Symbol" pitchFamily="18" charset="2"/>
              </a:rPr>
              <a:t>程序中各类指令的</a:t>
            </a:r>
            <a:r>
              <a:rPr lang="en-US" altLang="zh-CN" dirty="0">
                <a:solidFill>
                  <a:srgbClr val="0070C0"/>
                </a:solidFill>
                <a:latin typeface="Times New Roman" pitchFamily="18" charset="0"/>
                <a:sym typeface="Symbol" pitchFamily="18" charset="2"/>
              </a:rPr>
              <a:t>CPI    </a:t>
            </a:r>
            <a:r>
              <a:rPr lang="zh-CN" altLang="en-US" dirty="0">
                <a:solidFill>
                  <a:srgbClr val="0070C0"/>
                </a:solidFill>
                <a:latin typeface="Times New Roman" pitchFamily="18" charset="0"/>
                <a:sym typeface="Symbol" pitchFamily="18" charset="2"/>
              </a:rPr>
              <a:t>程序中该类指令的比例 </a:t>
            </a:r>
            <a:r>
              <a:rPr lang="zh-CN" altLang="en-US" dirty="0">
                <a:solidFill>
                  <a:srgbClr val="000000"/>
                </a:solidFill>
                <a:latin typeface="Times New Roman" pitchFamily="18" charset="0"/>
                <a:sym typeface="Symbol" pitchFamily="18" charset="2"/>
              </a:rPr>
              <a:t>          </a:t>
            </a:r>
            <a:r>
              <a:rPr lang="en-US" altLang="zh-CN" sz="2400" dirty="0">
                <a:solidFill>
                  <a:srgbClr val="C00000"/>
                </a:solidFill>
                <a:latin typeface="Times New Roman" pitchFamily="18" charset="0"/>
                <a:sym typeface="Symbol" pitchFamily="18" charset="2"/>
              </a:rPr>
              <a:t>//</a:t>
            </a:r>
            <a:r>
              <a:rPr lang="zh-CN" altLang="en-US" sz="2400" dirty="0">
                <a:solidFill>
                  <a:srgbClr val="C00000"/>
                </a:solidFill>
                <a:latin typeface="Times New Roman" pitchFamily="18" charset="0"/>
                <a:sym typeface="Symbol" pitchFamily="18" charset="2"/>
              </a:rPr>
              <a:t>加权</a:t>
            </a:r>
          </a:p>
          <a:p>
            <a:pPr>
              <a:lnSpc>
                <a:spcPct val="130000"/>
              </a:lnSpc>
              <a:spcAft>
                <a:spcPct val="20000"/>
              </a:spcAft>
              <a:buNone/>
            </a:pPr>
            <a:endParaRPr lang="en-US" altLang="zh-CN" sz="2000" dirty="0">
              <a:solidFill>
                <a:srgbClr val="000000"/>
              </a:solidFill>
              <a:latin typeface="Times New Roman" pitchFamily="18" charset="0"/>
              <a:sym typeface="Symbol" pitchFamily="18" charset="2"/>
            </a:endParaRPr>
          </a:p>
          <a:p>
            <a:pPr>
              <a:lnSpc>
                <a:spcPct val="130000"/>
              </a:lnSpc>
              <a:spcAft>
                <a:spcPct val="20000"/>
              </a:spcAft>
              <a:buNone/>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spTree>
    <p:extLst>
      <p:ext uri="{BB962C8B-B14F-4D97-AF65-F5344CB8AC3E}">
        <p14:creationId xmlns:p14="http://schemas.microsoft.com/office/powerpoint/2010/main" val="389706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ADD---Intel 80386</a:t>
            </a:r>
            <a:r>
              <a:rPr lang="zh-CN" altLang="en-US" dirty="0"/>
              <a:t>手册</a:t>
            </a:r>
          </a:p>
        </p:txBody>
      </p:sp>
      <p:pic>
        <p:nvPicPr>
          <p:cNvPr id="5" name="内容占位符 4"/>
          <p:cNvPicPr>
            <a:picLocks noGrp="1" noChangeAspect="1"/>
          </p:cNvPicPr>
          <p:nvPr>
            <p:ph idx="1"/>
          </p:nvPr>
        </p:nvPicPr>
        <p:blipFill>
          <a:blip r:embed="rId3"/>
          <a:stretch>
            <a:fillRect/>
          </a:stretch>
        </p:blipFill>
        <p:spPr>
          <a:xfrm>
            <a:off x="818590" y="1222857"/>
            <a:ext cx="10736192" cy="4582520"/>
          </a:xfrm>
          <a:prstGeom prst="rect">
            <a:avLst/>
          </a:prstGeom>
        </p:spPr>
      </p:pic>
    </p:spTree>
    <p:extLst>
      <p:ext uri="{BB962C8B-B14F-4D97-AF65-F5344CB8AC3E}">
        <p14:creationId xmlns:p14="http://schemas.microsoft.com/office/powerpoint/2010/main" val="399563382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MOV---Intel 80386</a:t>
            </a:r>
            <a:r>
              <a:rPr lang="zh-CN" altLang="en-US" dirty="0"/>
              <a:t>手册</a:t>
            </a:r>
          </a:p>
        </p:txBody>
      </p:sp>
      <p:pic>
        <p:nvPicPr>
          <p:cNvPr id="5" name="内容占位符 4"/>
          <p:cNvPicPr>
            <a:picLocks noGrp="1" noChangeAspect="1"/>
          </p:cNvPicPr>
          <p:nvPr>
            <p:ph idx="1"/>
          </p:nvPr>
        </p:nvPicPr>
        <p:blipFill>
          <a:blip r:embed="rId3"/>
          <a:stretch>
            <a:fillRect/>
          </a:stretch>
        </p:blipFill>
        <p:spPr>
          <a:xfrm>
            <a:off x="1382724" y="875255"/>
            <a:ext cx="8599476" cy="5534610"/>
          </a:xfrm>
          <a:prstGeom prst="rect">
            <a:avLst/>
          </a:prstGeom>
        </p:spPr>
      </p:pic>
    </p:spTree>
    <p:extLst>
      <p:ext uri="{BB962C8B-B14F-4D97-AF65-F5344CB8AC3E}">
        <p14:creationId xmlns:p14="http://schemas.microsoft.com/office/powerpoint/2010/main" val="3976347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a:t>
            </a:r>
            <a:r>
              <a:rPr lang="zh-CN" altLang="en-US" dirty="0"/>
              <a:t>、</a:t>
            </a:r>
            <a:r>
              <a:rPr lang="en-US" altLang="zh-CN" dirty="0"/>
              <a:t>DIV---Intel 80386</a:t>
            </a:r>
            <a:r>
              <a:rPr lang="zh-CN" altLang="en-US" dirty="0"/>
              <a:t>手册</a:t>
            </a:r>
          </a:p>
        </p:txBody>
      </p:sp>
      <p:pic>
        <p:nvPicPr>
          <p:cNvPr id="5" name="图片 4"/>
          <p:cNvPicPr>
            <a:picLocks noChangeAspect="1"/>
          </p:cNvPicPr>
          <p:nvPr/>
        </p:nvPicPr>
        <p:blipFill>
          <a:blip r:embed="rId3"/>
          <a:stretch>
            <a:fillRect/>
          </a:stretch>
        </p:blipFill>
        <p:spPr>
          <a:xfrm>
            <a:off x="809477" y="3864626"/>
            <a:ext cx="10552843" cy="1960833"/>
          </a:xfrm>
          <a:prstGeom prst="rect">
            <a:avLst/>
          </a:prstGeom>
        </p:spPr>
      </p:pic>
      <p:pic>
        <p:nvPicPr>
          <p:cNvPr id="6" name="图片 5"/>
          <p:cNvPicPr>
            <a:picLocks noChangeAspect="1"/>
          </p:cNvPicPr>
          <p:nvPr/>
        </p:nvPicPr>
        <p:blipFill>
          <a:blip r:embed="rId4"/>
          <a:stretch>
            <a:fillRect/>
          </a:stretch>
        </p:blipFill>
        <p:spPr>
          <a:xfrm>
            <a:off x="743027" y="1293887"/>
            <a:ext cx="10038387" cy="2039847"/>
          </a:xfrm>
          <a:prstGeom prst="rect">
            <a:avLst/>
          </a:prstGeom>
        </p:spPr>
      </p:pic>
    </p:spTree>
    <p:extLst>
      <p:ext uri="{BB962C8B-B14F-4D97-AF65-F5344CB8AC3E}">
        <p14:creationId xmlns:p14="http://schemas.microsoft.com/office/powerpoint/2010/main" val="395573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9">
            <a:extLst>
              <a:ext uri="{FF2B5EF4-FFF2-40B4-BE49-F238E27FC236}">
                <a16:creationId xmlns:a16="http://schemas.microsoft.com/office/drawing/2014/main" id="{FB572602-8FAD-4214-9463-75D7ADE436E7}"/>
              </a:ext>
            </a:extLst>
          </p:cNvPr>
          <p:cNvSpPr/>
          <p:nvPr/>
        </p:nvSpPr>
        <p:spPr>
          <a:xfrm>
            <a:off x="2159632" y="1658494"/>
            <a:ext cx="7402391" cy="3702783"/>
          </a:xfrm>
          <a:prstGeom prst="roundRect">
            <a:avLst>
              <a:gd name="adj" fmla="val 5192"/>
            </a:avLst>
          </a:prstGeom>
          <a:solidFill>
            <a:schemeClr val="accent1">
              <a:lumMod val="20000"/>
              <a:lumOff val="80000"/>
            </a:schemeClr>
          </a:solid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en-US" altLang="zh-CN" dirty="0"/>
              <a:t>MIPS   (Million Instructions  Per Second) </a:t>
            </a:r>
            <a:endParaRPr lang="zh-CN" altLang="en-US" dirty="0"/>
          </a:p>
        </p:txBody>
      </p:sp>
      <p:sp>
        <p:nvSpPr>
          <p:cNvPr id="3" name="内容占位符 2"/>
          <p:cNvSpPr>
            <a:spLocks noGrp="1"/>
          </p:cNvSpPr>
          <p:nvPr>
            <p:ph idx="1"/>
          </p:nvPr>
        </p:nvSpPr>
        <p:spPr>
          <a:xfrm>
            <a:off x="487822" y="942764"/>
            <a:ext cx="10515599" cy="1228215"/>
          </a:xfrm>
        </p:spPr>
        <p:txBody>
          <a:bodyPr/>
          <a:lstStyle/>
          <a:p>
            <a:r>
              <a:rPr lang="zh-CN" altLang="en-US" sz="2800" dirty="0">
                <a:solidFill>
                  <a:srgbClr val="000000"/>
                </a:solidFill>
                <a:latin typeface="微软雅黑"/>
                <a:ea typeface="微软雅黑"/>
                <a:sym typeface="Symbol" pitchFamily="18" charset="2"/>
              </a:rPr>
              <a:t>表示每秒钟执行指令的条数  </a:t>
            </a:r>
            <a:r>
              <a:rPr lang="en-US" altLang="zh-CN" sz="2800" dirty="0">
                <a:solidFill>
                  <a:srgbClr val="000000"/>
                </a:solidFill>
                <a:latin typeface="微软雅黑"/>
                <a:ea typeface="微软雅黑"/>
                <a:sym typeface="Symbol" pitchFamily="18" charset="2"/>
              </a:rPr>
              <a:t>(</a:t>
            </a:r>
            <a:r>
              <a:rPr lang="zh-CN" altLang="en-US" sz="2800" dirty="0">
                <a:solidFill>
                  <a:srgbClr val="000000"/>
                </a:solidFill>
                <a:latin typeface="微软雅黑"/>
                <a:ea typeface="微软雅黑"/>
                <a:sym typeface="Symbol" pitchFamily="18" charset="2"/>
              </a:rPr>
              <a:t>以百万条为单位</a:t>
            </a:r>
            <a:r>
              <a:rPr lang="en-US" altLang="zh-CN" sz="2800" dirty="0">
                <a:solidFill>
                  <a:srgbClr val="000000"/>
                </a:solidFill>
                <a:latin typeface="微软雅黑"/>
                <a:ea typeface="微软雅黑"/>
                <a:sym typeface="Symbol" pitchFamily="18" charset="2"/>
              </a:rPr>
              <a:t>)</a:t>
            </a:r>
            <a:endParaRPr lang="en-US" altLang="zh-CN" sz="2800" dirty="0">
              <a:solidFill>
                <a:srgbClr val="000000"/>
              </a:solidFill>
              <a:latin typeface="微软雅黑"/>
              <a:ea typeface="微软雅黑"/>
            </a:endParaRPr>
          </a:p>
          <a:p>
            <a:endParaRPr lang="zh-CN" altLang="en-US" dirty="0"/>
          </a:p>
        </p:txBody>
      </p:sp>
      <p:grpSp>
        <p:nvGrpSpPr>
          <p:cNvPr id="46" name="Group 4">
            <a:extLst>
              <a:ext uri="{FF2B5EF4-FFF2-40B4-BE49-F238E27FC236}">
                <a16:creationId xmlns:a16="http://schemas.microsoft.com/office/drawing/2014/main" id="{5968EC2C-AFBC-48A1-BE55-5633782DE74B}"/>
              </a:ext>
            </a:extLst>
          </p:cNvPr>
          <p:cNvGrpSpPr/>
          <p:nvPr/>
        </p:nvGrpSpPr>
        <p:grpSpPr bwMode="auto">
          <a:xfrm>
            <a:off x="2645635" y="1848473"/>
            <a:ext cx="3596287" cy="1052749"/>
            <a:chOff x="-36" y="-75"/>
            <a:chExt cx="1834" cy="555"/>
          </a:xfrm>
        </p:grpSpPr>
        <p:sp>
          <p:nvSpPr>
            <p:cNvPr id="47" name="Line 5">
              <a:extLst>
                <a:ext uri="{FF2B5EF4-FFF2-40B4-BE49-F238E27FC236}">
                  <a16:creationId xmlns:a16="http://schemas.microsoft.com/office/drawing/2014/main" id="{1A8E183B-42E2-49A2-BCF6-9184A639D5E1}"/>
                </a:ext>
              </a:extLst>
            </p:cNvPr>
            <p:cNvSpPr>
              <a:spLocks noChangeShapeType="1"/>
            </p:cNvSpPr>
            <p:nvPr/>
          </p:nvSpPr>
          <p:spPr bwMode="auto">
            <a:xfrm>
              <a:off x="644" y="217"/>
              <a:ext cx="1154"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dirty="0"/>
            </a:p>
          </p:txBody>
        </p:sp>
        <p:sp>
          <p:nvSpPr>
            <p:cNvPr id="48" name="Rectangle 6">
              <a:extLst>
                <a:ext uri="{FF2B5EF4-FFF2-40B4-BE49-F238E27FC236}">
                  <a16:creationId xmlns:a16="http://schemas.microsoft.com/office/drawing/2014/main" id="{E63D6285-7E12-45F2-BE43-DA79468A93AC}"/>
                </a:ext>
              </a:extLst>
            </p:cNvPr>
            <p:cNvSpPr>
              <a:spLocks noChangeArrowheads="1"/>
            </p:cNvSpPr>
            <p:nvPr/>
          </p:nvSpPr>
          <p:spPr bwMode="auto">
            <a:xfrm>
              <a:off x="-36" y="102"/>
              <a:ext cx="40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4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MIPS</a:t>
              </a:r>
            </a:p>
          </p:txBody>
        </p:sp>
        <p:sp>
          <p:nvSpPr>
            <p:cNvPr id="49" name="Rectangle 7">
              <a:extLst>
                <a:ext uri="{FF2B5EF4-FFF2-40B4-BE49-F238E27FC236}">
                  <a16:creationId xmlns:a16="http://schemas.microsoft.com/office/drawing/2014/main" id="{51CBA28A-ACD9-4221-B373-80D8B38012D2}"/>
                </a:ext>
              </a:extLst>
            </p:cNvPr>
            <p:cNvSpPr>
              <a:spLocks noChangeArrowheads="1"/>
            </p:cNvSpPr>
            <p:nvPr/>
          </p:nvSpPr>
          <p:spPr bwMode="auto">
            <a:xfrm>
              <a:off x="1512" y="245"/>
              <a:ext cx="14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50" name="Rectangle 8">
              <a:extLst>
                <a:ext uri="{FF2B5EF4-FFF2-40B4-BE49-F238E27FC236}">
                  <a16:creationId xmlns:a16="http://schemas.microsoft.com/office/drawing/2014/main" id="{E31A8824-1CF1-423F-A701-E8CC40EAD79A}"/>
                </a:ext>
              </a:extLst>
            </p:cNvPr>
            <p:cNvSpPr>
              <a:spLocks noChangeArrowheads="1"/>
            </p:cNvSpPr>
            <p:nvPr/>
          </p:nvSpPr>
          <p:spPr bwMode="auto">
            <a:xfrm>
              <a:off x="1678" y="199"/>
              <a:ext cx="4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51" name="Rectangle 9">
              <a:extLst>
                <a:ext uri="{FF2B5EF4-FFF2-40B4-BE49-F238E27FC236}">
                  <a16:creationId xmlns:a16="http://schemas.microsoft.com/office/drawing/2014/main" id="{8038E8B3-8BF4-4F3E-8794-6CA5DB4C36B2}"/>
                </a:ext>
              </a:extLst>
            </p:cNvPr>
            <p:cNvSpPr>
              <a:spLocks noChangeArrowheads="1"/>
            </p:cNvSpPr>
            <p:nvPr/>
          </p:nvSpPr>
          <p:spPr bwMode="auto">
            <a:xfrm>
              <a:off x="490" y="108"/>
              <a:ext cx="9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2" name="Rectangle 10">
              <a:extLst>
                <a:ext uri="{FF2B5EF4-FFF2-40B4-BE49-F238E27FC236}">
                  <a16:creationId xmlns:a16="http://schemas.microsoft.com/office/drawing/2014/main" id="{2F81C270-2E0D-4EF5-BB8F-60D06A72EBCC}"/>
                </a:ext>
              </a:extLst>
            </p:cNvPr>
            <p:cNvSpPr>
              <a:spLocks noChangeArrowheads="1"/>
            </p:cNvSpPr>
            <p:nvPr/>
          </p:nvSpPr>
          <p:spPr bwMode="auto">
            <a:xfrm>
              <a:off x="1407" y="252"/>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Rectangle 11">
              <a:extLst>
                <a:ext uri="{FF2B5EF4-FFF2-40B4-BE49-F238E27FC236}">
                  <a16:creationId xmlns:a16="http://schemas.microsoft.com/office/drawing/2014/main" id="{C01C5704-DAF3-4C43-908A-A5BB8243C021}"/>
                </a:ext>
              </a:extLst>
            </p:cNvPr>
            <p:cNvSpPr>
              <a:spLocks noChangeArrowheads="1"/>
            </p:cNvSpPr>
            <p:nvPr/>
          </p:nvSpPr>
          <p:spPr bwMode="auto">
            <a:xfrm>
              <a:off x="923" y="-75"/>
              <a:ext cx="59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54" name="Rectangle 12">
              <a:extLst>
                <a:ext uri="{FF2B5EF4-FFF2-40B4-BE49-F238E27FC236}">
                  <a16:creationId xmlns:a16="http://schemas.microsoft.com/office/drawing/2014/main" id="{F9E43D64-2D20-484A-84E4-C0E05FF73B7A}"/>
                </a:ext>
              </a:extLst>
            </p:cNvPr>
            <p:cNvSpPr>
              <a:spLocks noChangeArrowheads="1"/>
            </p:cNvSpPr>
            <p:nvPr/>
          </p:nvSpPr>
          <p:spPr bwMode="auto">
            <a:xfrm>
              <a:off x="790" y="236"/>
              <a:ext cx="644"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执行时间</a:t>
              </a:r>
            </a:p>
          </p:txBody>
        </p:sp>
      </p:grpSp>
      <p:grpSp>
        <p:nvGrpSpPr>
          <p:cNvPr id="55" name="Group 14">
            <a:extLst>
              <a:ext uri="{FF2B5EF4-FFF2-40B4-BE49-F238E27FC236}">
                <a16:creationId xmlns:a16="http://schemas.microsoft.com/office/drawing/2014/main" id="{9720F264-96EA-4C14-BA97-DCB1586BBA72}"/>
              </a:ext>
            </a:extLst>
          </p:cNvPr>
          <p:cNvGrpSpPr/>
          <p:nvPr/>
        </p:nvGrpSpPr>
        <p:grpSpPr bwMode="auto">
          <a:xfrm>
            <a:off x="3641194" y="2896714"/>
            <a:ext cx="5487536" cy="1074704"/>
            <a:chOff x="22" y="-60"/>
            <a:chExt cx="2114" cy="714"/>
          </a:xfrm>
        </p:grpSpPr>
        <p:sp>
          <p:nvSpPr>
            <p:cNvPr id="56" name="Rectangle 15">
              <a:extLst>
                <a:ext uri="{FF2B5EF4-FFF2-40B4-BE49-F238E27FC236}">
                  <a16:creationId xmlns:a16="http://schemas.microsoft.com/office/drawing/2014/main" id="{F64DD9CF-1B3F-43C0-8C69-B78E12CCA74A}"/>
                </a:ext>
              </a:extLst>
            </p:cNvPr>
            <p:cNvSpPr>
              <a:spLocks noChangeArrowheads="1"/>
            </p:cNvSpPr>
            <p:nvPr/>
          </p:nvSpPr>
          <p:spPr bwMode="auto">
            <a:xfrm>
              <a:off x="132" y="305"/>
              <a:ext cx="174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所有指令</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时钟周期数之和 </a:t>
              </a: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 f  )</a:t>
              </a:r>
              <a:endPar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57" name="Group 16">
              <a:extLst>
                <a:ext uri="{FF2B5EF4-FFF2-40B4-BE49-F238E27FC236}">
                  <a16:creationId xmlns:a16="http://schemas.microsoft.com/office/drawing/2014/main" id="{9BD7D8D2-467C-4130-AA01-0C7E3CFAA7EB}"/>
                </a:ext>
              </a:extLst>
            </p:cNvPr>
            <p:cNvGrpSpPr/>
            <p:nvPr/>
          </p:nvGrpSpPr>
          <p:grpSpPr bwMode="auto">
            <a:xfrm>
              <a:off x="22" y="-60"/>
              <a:ext cx="2114" cy="653"/>
              <a:chOff x="22" y="-60"/>
              <a:chExt cx="2114" cy="653"/>
            </a:xfrm>
          </p:grpSpPr>
          <p:sp>
            <p:nvSpPr>
              <p:cNvPr id="58" name="Rectangle 17">
                <a:extLst>
                  <a:ext uri="{FF2B5EF4-FFF2-40B4-BE49-F238E27FC236}">
                    <a16:creationId xmlns:a16="http://schemas.microsoft.com/office/drawing/2014/main" id="{8F97D756-8F21-48F7-B759-1BB8DA233C2E}"/>
                  </a:ext>
                </a:extLst>
              </p:cNvPr>
              <p:cNvSpPr>
                <a:spLocks noChangeArrowheads="1"/>
              </p:cNvSpPr>
              <p:nvPr/>
            </p:nvSpPr>
            <p:spPr bwMode="auto">
              <a:xfrm>
                <a:off x="22" y="147"/>
                <a:ext cx="7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59" name="Line 18">
                <a:extLst>
                  <a:ext uri="{FF2B5EF4-FFF2-40B4-BE49-F238E27FC236}">
                    <a16:creationId xmlns:a16="http://schemas.microsoft.com/office/drawing/2014/main" id="{4E5C3562-D56C-428F-A48F-B60A8B7ED297}"/>
                  </a:ext>
                </a:extLst>
              </p:cNvPr>
              <p:cNvSpPr>
                <a:spLocks noChangeShapeType="1"/>
              </p:cNvSpPr>
              <p:nvPr/>
            </p:nvSpPr>
            <p:spPr bwMode="auto">
              <a:xfrm>
                <a:off x="150" y="309"/>
                <a:ext cx="1959"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0" name="Rectangle 19">
                <a:extLst>
                  <a:ext uri="{FF2B5EF4-FFF2-40B4-BE49-F238E27FC236}">
                    <a16:creationId xmlns:a16="http://schemas.microsoft.com/office/drawing/2014/main" id="{C7B7F549-F7C1-40F6-B695-D01E08267C80}"/>
                  </a:ext>
                </a:extLst>
              </p:cNvPr>
              <p:cNvSpPr>
                <a:spLocks noChangeArrowheads="1"/>
              </p:cNvSpPr>
              <p:nvPr/>
            </p:nvSpPr>
            <p:spPr bwMode="auto">
              <a:xfrm>
                <a:off x="891" y="-60"/>
                <a:ext cx="45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指令条数</a:t>
                </a:r>
              </a:p>
            </p:txBody>
          </p:sp>
          <p:sp>
            <p:nvSpPr>
              <p:cNvPr id="61" name="Rectangle 20">
                <a:extLst>
                  <a:ext uri="{FF2B5EF4-FFF2-40B4-BE49-F238E27FC236}">
                    <a16:creationId xmlns:a16="http://schemas.microsoft.com/office/drawing/2014/main" id="{FDCF278A-7113-4D30-BFAF-39AD2DC6BBC8}"/>
                  </a:ext>
                </a:extLst>
              </p:cNvPr>
              <p:cNvSpPr>
                <a:spLocks noChangeArrowheads="1"/>
              </p:cNvSpPr>
              <p:nvPr/>
            </p:nvSpPr>
            <p:spPr bwMode="auto">
              <a:xfrm>
                <a:off x="1890" y="324"/>
                <a:ext cx="7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Rectangle 21">
                <a:extLst>
                  <a:ext uri="{FF2B5EF4-FFF2-40B4-BE49-F238E27FC236}">
                    <a16:creationId xmlns:a16="http://schemas.microsoft.com/office/drawing/2014/main" id="{2EF5C255-8D9B-48B7-A1EB-974F2A57DDDB}"/>
                  </a:ext>
                </a:extLst>
              </p:cNvPr>
              <p:cNvSpPr>
                <a:spLocks noChangeArrowheads="1"/>
              </p:cNvSpPr>
              <p:nvPr/>
            </p:nvSpPr>
            <p:spPr bwMode="auto">
              <a:xfrm>
                <a:off x="1994" y="337"/>
                <a:ext cx="1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63" name="Rectangle 22">
                <a:extLst>
                  <a:ext uri="{FF2B5EF4-FFF2-40B4-BE49-F238E27FC236}">
                    <a16:creationId xmlns:a16="http://schemas.microsoft.com/office/drawing/2014/main" id="{CFE0693A-2E7E-4DF8-962D-8B09806A0344}"/>
                  </a:ext>
                </a:extLst>
              </p:cNvPr>
              <p:cNvSpPr>
                <a:spLocks noChangeArrowheads="1"/>
              </p:cNvSpPr>
              <p:nvPr/>
            </p:nvSpPr>
            <p:spPr bwMode="auto">
              <a:xfrm>
                <a:off x="2100" y="257"/>
                <a:ext cx="36"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gr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F994F601-FCAA-4C1D-97BC-025C94107192}"/>
                  </a:ext>
                </a:extLst>
              </p:cNvPr>
              <p:cNvSpPr/>
              <p:nvPr/>
            </p:nvSpPr>
            <p:spPr>
              <a:xfrm>
                <a:off x="2211979" y="5396658"/>
                <a:ext cx="8010526" cy="11658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200" b="1" i="1" smtClean="0">
                          <a:latin typeface="Cambria Math" panose="02040503050406030204" pitchFamily="18" charset="0"/>
                        </a:rPr>
                        <m:t>𝑴𝑰𝑷𝑺</m:t>
                      </m:r>
                      <m:r>
                        <a:rPr lang="zh-CN" altLang="en-US" sz="3200" b="0" i="0">
                          <a:latin typeface="Cambria Math" panose="02040503050406030204" pitchFamily="18" charset="0"/>
                        </a:rPr>
                        <m:t>=</m:t>
                      </m:r>
                      <m:f>
                        <m:fPr>
                          <m:ctrlPr>
                            <a:rPr lang="zh-CN" altLang="en-US" sz="3200" b="0" i="1">
                              <a:latin typeface="Cambria Math" panose="02040503050406030204" pitchFamily="18" charset="0"/>
                            </a:rPr>
                          </m:ctrlPr>
                        </m:fPr>
                        <m:num>
                          <m:r>
                            <a:rPr lang="zh-CN" altLang="en-US" sz="3200" b="0" i="1">
                              <a:latin typeface="Cambria Math" panose="02040503050406030204" pitchFamily="18" charset="0"/>
                            </a:rPr>
                            <m:t>𝐼𝐶</m:t>
                          </m:r>
                        </m:num>
                        <m:den>
                          <m:sSub>
                            <m:sSubPr>
                              <m:ctrlPr>
                                <a:rPr lang="zh-CN" altLang="en-US" sz="3200" b="0" i="1">
                                  <a:latin typeface="Cambria Math" panose="02040503050406030204" pitchFamily="18" charset="0"/>
                                </a:rPr>
                              </m:ctrlPr>
                            </m:sSubPr>
                            <m:e>
                              <m:r>
                                <a:rPr lang="zh-CN" altLang="en-US" sz="3200" b="0" i="1">
                                  <a:latin typeface="Cambria Math" panose="02040503050406030204" pitchFamily="18" charset="0"/>
                                </a:rPr>
                                <m:t>𝑇</m:t>
                              </m:r>
                            </m:e>
                            <m:sub>
                              <m:r>
                                <a:rPr lang="zh-CN" altLang="en-US" sz="3200" b="0" i="1">
                                  <a:latin typeface="Cambria Math" panose="02040503050406030204" pitchFamily="18" charset="0"/>
                                </a:rPr>
                                <m:t>𝑐𝑝𝑢</m:t>
                              </m:r>
                            </m:sub>
                          </m:sSub>
                          <m:r>
                            <a:rPr lang="zh-CN" altLang="en-US" sz="3200" b="0" i="0">
                              <a:latin typeface="Cambria Math" panose="02040503050406030204" pitchFamily="18" charset="0"/>
                            </a:rPr>
                            <m:t>×</m:t>
                          </m:r>
                          <m:sSup>
                            <m:sSupPr>
                              <m:ctrlPr>
                                <a:rPr lang="zh-CN" altLang="en-US" sz="3200" b="0" i="1">
                                  <a:latin typeface="Cambria Math" panose="02040503050406030204" pitchFamily="18" charset="0"/>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zh-CN" altLang="en-US" sz="3200" b="0" i="0">
                          <a:latin typeface="Cambria Math" panose="02040503050406030204" pitchFamily="18" charset="0"/>
                        </a:rPr>
                        <m:t>=</m:t>
                      </m:r>
                      <m:f>
                        <m:fPr>
                          <m:ctrlPr>
                            <a:rPr lang="zh-CN" altLang="en-US" sz="3200" b="0" i="1">
                              <a:latin typeface="Cambria Math" panose="02040503050406030204" pitchFamily="18" charset="0"/>
                            </a:rPr>
                          </m:ctrlPr>
                        </m:fPr>
                        <m:num>
                          <m:r>
                            <a:rPr lang="zh-CN" altLang="en-US" sz="3200" b="0" i="1">
                              <a:latin typeface="Cambria Math" panose="02040503050406030204" pitchFamily="18" charset="0"/>
                            </a:rPr>
                            <m:t>𝑓</m:t>
                          </m:r>
                        </m:num>
                        <m:den>
                          <m:r>
                            <a:rPr lang="zh-CN" altLang="en-US" sz="3200" b="0" i="1">
                              <a:latin typeface="Cambria Math" panose="02040503050406030204" pitchFamily="18" charset="0"/>
                            </a:rPr>
                            <m:t>𝐶𝑃𝐼</m:t>
                          </m:r>
                          <m:r>
                            <a:rPr lang="zh-CN" altLang="en-US" sz="3200" b="0" i="0">
                              <a:latin typeface="Cambria Math" panose="02040503050406030204" pitchFamily="18" charset="0"/>
                            </a:rPr>
                            <m:t>×</m:t>
                          </m:r>
                          <m:sSup>
                            <m:sSupPr>
                              <m:ctrlPr>
                                <a:rPr lang="zh-CN" altLang="en-US" sz="3200" b="0" i="1">
                                  <a:latin typeface="Cambria Math" panose="02040503050406030204" pitchFamily="18" charset="0"/>
                                </a:rPr>
                              </m:ctrlPr>
                            </m:sSupPr>
                            <m:e>
                              <m:r>
                                <a:rPr lang="zh-CN" altLang="en-US" sz="3200" b="0" i="0">
                                  <a:latin typeface="Cambria Math" panose="02040503050406030204" pitchFamily="18" charset="0"/>
                                </a:rPr>
                                <m:t>10</m:t>
                              </m:r>
                            </m:e>
                            <m:sup>
                              <m:r>
                                <a:rPr lang="zh-CN" altLang="en-US" sz="3200" b="0" i="0">
                                  <a:latin typeface="Cambria Math" panose="02040503050406030204" pitchFamily="18" charset="0"/>
                                </a:rPr>
                                <m:t>6</m:t>
                              </m:r>
                            </m:sup>
                          </m:sSup>
                        </m:den>
                      </m:f>
                      <m:r>
                        <a:rPr lang="en-US" altLang="zh-CN" sz="3200" b="0" i="1" smtClean="0">
                          <a:latin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𝑰𝑷𝑪</m:t>
                      </m:r>
                      <m:r>
                        <a:rPr lang="en-US" altLang="zh-CN" sz="3200" b="1" i="1">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𝒇</m:t>
                      </m:r>
                    </m:oMath>
                  </m:oMathPara>
                </a14:m>
                <a:endParaRPr lang="zh-CN" altLang="en-US" sz="3200" b="1" dirty="0"/>
              </a:p>
            </p:txBody>
          </p:sp>
        </mc:Choice>
        <mc:Fallback xmlns="">
          <p:sp>
            <p:nvSpPr>
              <p:cNvPr id="40" name="矩形 39">
                <a:extLst>
                  <a:ext uri="{FF2B5EF4-FFF2-40B4-BE49-F238E27FC236}">
                    <a16:creationId xmlns:a16="http://schemas.microsoft.com/office/drawing/2014/main" id="{F994F601-FCAA-4C1D-97BC-025C94107192}"/>
                  </a:ext>
                </a:extLst>
              </p:cNvPr>
              <p:cNvSpPr>
                <a:spLocks noRot="1" noChangeAspect="1" noMove="1" noResize="1" noEditPoints="1" noAdjustHandles="1" noChangeArrowheads="1" noChangeShapeType="1" noTextEdit="1"/>
              </p:cNvSpPr>
              <p:nvPr/>
            </p:nvSpPr>
            <p:spPr>
              <a:xfrm>
                <a:off x="2211979" y="5396658"/>
                <a:ext cx="8010526" cy="1165832"/>
              </a:xfrm>
              <a:prstGeom prst="rect">
                <a:avLst/>
              </a:prstGeom>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251E8DA-31A6-431B-B02E-9AA888227E22}"/>
              </a:ext>
            </a:extLst>
          </p:cNvPr>
          <p:cNvGrpSpPr/>
          <p:nvPr/>
        </p:nvGrpSpPr>
        <p:grpSpPr>
          <a:xfrm>
            <a:off x="3560747" y="4065431"/>
            <a:ext cx="5436816" cy="979876"/>
            <a:chOff x="3560747" y="4065431"/>
            <a:chExt cx="5436816" cy="979876"/>
          </a:xfrm>
        </p:grpSpPr>
        <p:grpSp>
          <p:nvGrpSpPr>
            <p:cNvPr id="64" name="Group 24">
              <a:extLst>
                <a:ext uri="{FF2B5EF4-FFF2-40B4-BE49-F238E27FC236}">
                  <a16:creationId xmlns:a16="http://schemas.microsoft.com/office/drawing/2014/main" id="{F6743991-19BD-4AB2-A788-0EBAE5A1F085}"/>
                </a:ext>
              </a:extLst>
            </p:cNvPr>
            <p:cNvGrpSpPr/>
            <p:nvPr/>
          </p:nvGrpSpPr>
          <p:grpSpPr bwMode="auto">
            <a:xfrm>
              <a:off x="3560747" y="4065431"/>
              <a:ext cx="4333425" cy="979876"/>
              <a:chOff x="55" y="-63"/>
              <a:chExt cx="2879" cy="651"/>
            </a:xfrm>
          </p:grpSpPr>
          <p:sp>
            <p:nvSpPr>
              <p:cNvPr id="65" name="Line 25">
                <a:extLst>
                  <a:ext uri="{FF2B5EF4-FFF2-40B4-BE49-F238E27FC236}">
                    <a16:creationId xmlns:a16="http://schemas.microsoft.com/office/drawing/2014/main" id="{A3A23619-CE43-473D-8A90-A1AAF8F0CB12}"/>
                  </a:ext>
                </a:extLst>
              </p:cNvPr>
              <p:cNvSpPr>
                <a:spLocks noChangeShapeType="1"/>
              </p:cNvSpPr>
              <p:nvPr/>
            </p:nvSpPr>
            <p:spPr bwMode="auto">
              <a:xfrm>
                <a:off x="346" y="267"/>
                <a:ext cx="743" cy="0"/>
              </a:xfrm>
              <a:prstGeom prst="line">
                <a:avLst/>
              </a:prstGeom>
              <a:noFill/>
              <a:ln w="28575">
                <a:solidFill>
                  <a:srgbClr val="00B050"/>
                </a:solidFill>
                <a:round/>
              </a:ln>
              <a:extLst>
                <a:ext uri="{909E8E84-426E-40DD-AFC4-6F175D3DCCD1}">
                  <a14:hiddenFill xmlns:a14="http://schemas.microsoft.com/office/drawing/2010/main">
                    <a:noFill/>
                  </a14:hiddenFill>
                </a:ext>
              </a:extLst>
            </p:spPr>
            <p:txBody>
              <a:bodyPr/>
              <a:lstStyle/>
              <a:p>
                <a:endParaRPr lang="zh-CN" altLang="en-US" sz="1707"/>
              </a:p>
            </p:txBody>
          </p:sp>
          <p:sp>
            <p:nvSpPr>
              <p:cNvPr id="66" name="Rectangle 26">
                <a:extLst>
                  <a:ext uri="{FF2B5EF4-FFF2-40B4-BE49-F238E27FC236}">
                    <a16:creationId xmlns:a16="http://schemas.microsoft.com/office/drawing/2014/main" id="{7CE5CBD1-BF26-4C85-ABE7-1417C614FC45}"/>
                  </a:ext>
                </a:extLst>
              </p:cNvPr>
              <p:cNvSpPr>
                <a:spLocks noChangeArrowheads="1"/>
              </p:cNvSpPr>
              <p:nvPr/>
            </p:nvSpPr>
            <p:spPr bwMode="auto">
              <a:xfrm>
                <a:off x="674" y="-63"/>
                <a:ext cx="18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67" name="Rectangle 27">
                <a:extLst>
                  <a:ext uri="{FF2B5EF4-FFF2-40B4-BE49-F238E27FC236}">
                    <a16:creationId xmlns:a16="http://schemas.microsoft.com/office/drawing/2014/main" id="{285A8F38-77DD-4C67-A4D2-F5F872D30FB8}"/>
                  </a:ext>
                </a:extLst>
              </p:cNvPr>
              <p:cNvSpPr>
                <a:spLocks noChangeArrowheads="1"/>
              </p:cNvSpPr>
              <p:nvPr/>
            </p:nvSpPr>
            <p:spPr bwMode="auto">
              <a:xfrm>
                <a:off x="347" y="280"/>
                <a:ext cx="305"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68" name="Text Box 28">
                <a:extLst>
                  <a:ext uri="{FF2B5EF4-FFF2-40B4-BE49-F238E27FC236}">
                    <a16:creationId xmlns:a16="http://schemas.microsoft.com/office/drawing/2014/main" id="{E3FF8E6F-B975-4A28-9ACF-906359DB77D6}"/>
                  </a:ext>
                </a:extLst>
              </p:cNvPr>
              <p:cNvSpPr txBox="1">
                <a:spLocks noChangeArrowheads="1"/>
              </p:cNvSpPr>
              <p:nvPr/>
            </p:nvSpPr>
            <p:spPr bwMode="auto">
              <a:xfrm>
                <a:off x="55" y="70"/>
                <a:ext cx="4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69" name="Rectangle 29">
                <a:extLst>
                  <a:ext uri="{FF2B5EF4-FFF2-40B4-BE49-F238E27FC236}">
                    <a16:creationId xmlns:a16="http://schemas.microsoft.com/office/drawing/2014/main" id="{293DD970-680A-485D-93F7-CE58443D6213}"/>
                  </a:ext>
                </a:extLst>
              </p:cNvPr>
              <p:cNvSpPr>
                <a:spLocks noChangeArrowheads="1"/>
              </p:cNvSpPr>
              <p:nvPr/>
            </p:nvSpPr>
            <p:spPr bwMode="auto">
              <a:xfrm>
                <a:off x="714" y="310"/>
                <a:ext cx="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189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Rectangle 30">
                <a:extLst>
                  <a:ext uri="{FF2B5EF4-FFF2-40B4-BE49-F238E27FC236}">
                    <a16:creationId xmlns:a16="http://schemas.microsoft.com/office/drawing/2014/main" id="{B8E81676-70A4-428E-88FB-9C4AD327F69D}"/>
                  </a:ext>
                </a:extLst>
              </p:cNvPr>
              <p:cNvSpPr>
                <a:spLocks noChangeArrowheads="1"/>
              </p:cNvSpPr>
              <p:nvPr/>
            </p:nvSpPr>
            <p:spPr bwMode="auto">
              <a:xfrm>
                <a:off x="828" y="324"/>
                <a:ext cx="19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71" name="Rectangle 31">
                <a:extLst>
                  <a:ext uri="{FF2B5EF4-FFF2-40B4-BE49-F238E27FC236}">
                    <a16:creationId xmlns:a16="http://schemas.microsoft.com/office/drawing/2014/main" id="{F4A17B32-A647-4AF7-92B2-FFAF80E6B13E}"/>
                  </a:ext>
                </a:extLst>
              </p:cNvPr>
              <p:cNvSpPr>
                <a:spLocks noChangeArrowheads="1"/>
              </p:cNvSpPr>
              <p:nvPr/>
            </p:nvSpPr>
            <p:spPr bwMode="auto">
              <a:xfrm>
                <a:off x="1026" y="233"/>
                <a:ext cx="6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sp>
            <p:nvSpPr>
              <p:cNvPr id="41" name="Rectangle 27">
                <a:extLst>
                  <a:ext uri="{FF2B5EF4-FFF2-40B4-BE49-F238E27FC236}">
                    <a16:creationId xmlns:a16="http://schemas.microsoft.com/office/drawing/2014/main" id="{285A8F38-77DD-4C67-A4D2-F5F872D30FB8}"/>
                  </a:ext>
                </a:extLst>
              </p:cNvPr>
              <p:cNvSpPr>
                <a:spLocks noChangeArrowheads="1"/>
              </p:cNvSpPr>
              <p:nvPr/>
            </p:nvSpPr>
            <p:spPr bwMode="auto">
              <a:xfrm>
                <a:off x="1274" y="95"/>
                <a:ext cx="16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zh-CN" altLang="en-US" sz="2275" dirty="0">
                    <a:solidFill>
                      <a:schemeClr val="tx1">
                        <a:lumMod val="75000"/>
                        <a:lumOff val="25000"/>
                      </a:schemeClr>
                    </a:solidFill>
                    <a:latin typeface="微软雅黑" panose="020B0503020204020204" pitchFamily="34" charset="-122"/>
                    <a:ea typeface="微软雅黑" panose="020B0503020204020204" pitchFamily="34" charset="-122"/>
                  </a:rPr>
                  <a:t>（全性能公式）</a:t>
                </a:r>
                <a:endParaRPr lang="en-US" altLang="zh-CN" sz="2275"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89555129-257A-441A-99E1-2E2E5C5508A3}"/>
                </a:ext>
              </a:extLst>
            </p:cNvPr>
            <p:cNvGrpSpPr/>
            <p:nvPr/>
          </p:nvGrpSpPr>
          <p:grpSpPr>
            <a:xfrm>
              <a:off x="7409594" y="4281805"/>
              <a:ext cx="1587969" cy="478649"/>
              <a:chOff x="7409594" y="4281805"/>
              <a:chExt cx="1587969" cy="478649"/>
            </a:xfrm>
          </p:grpSpPr>
          <p:sp>
            <p:nvSpPr>
              <p:cNvPr id="42" name="Text Box 28">
                <a:extLst>
                  <a:ext uri="{FF2B5EF4-FFF2-40B4-BE49-F238E27FC236}">
                    <a16:creationId xmlns:a16="http://schemas.microsoft.com/office/drawing/2014/main" id="{D26EABDD-194E-4FD2-91D5-93E9B2700F36}"/>
                  </a:ext>
                </a:extLst>
              </p:cNvPr>
              <p:cNvSpPr txBox="1">
                <a:spLocks noChangeArrowheads="1"/>
              </p:cNvSpPr>
              <p:nvPr/>
            </p:nvSpPr>
            <p:spPr bwMode="auto">
              <a:xfrm>
                <a:off x="7409594" y="4281805"/>
                <a:ext cx="719478" cy="4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1896" dirty="0">
                    <a:solidFill>
                      <a:srgbClr val="FF0000"/>
                    </a:solidFill>
                    <a:latin typeface="微软雅黑" panose="020B0503020204020204" pitchFamily="34" charset="-122"/>
                    <a:ea typeface="微软雅黑" panose="020B0503020204020204" pitchFamily="34" charset="-122"/>
                  </a:rPr>
                  <a:t>=</a:t>
                </a:r>
              </a:p>
            </p:txBody>
          </p:sp>
          <p:sp>
            <p:nvSpPr>
              <p:cNvPr id="43" name="Rectangle 27">
                <a:extLst>
                  <a:ext uri="{FF2B5EF4-FFF2-40B4-BE49-F238E27FC236}">
                    <a16:creationId xmlns:a16="http://schemas.microsoft.com/office/drawing/2014/main" id="{DCF7CD93-7DBD-421D-89A7-AFCCDF731F79}"/>
                  </a:ext>
                </a:extLst>
              </p:cNvPr>
              <p:cNvSpPr>
                <a:spLocks noChangeArrowheads="1"/>
              </p:cNvSpPr>
              <p:nvPr/>
            </p:nvSpPr>
            <p:spPr bwMode="auto">
              <a:xfrm>
                <a:off x="7880716" y="4296857"/>
                <a:ext cx="1116847" cy="46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a:lnSpc>
                    <a:spcPct val="150000"/>
                  </a:lnSpc>
                </a:pP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IPC </a:t>
                </a:r>
                <a:r>
                  <a:rPr lang="zh-CN" altLang="en-US" sz="2275"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275" b="1"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grpSp>
      </p:grpSp>
    </p:spTree>
    <p:extLst>
      <p:ext uri="{BB962C8B-B14F-4D97-AF65-F5344CB8AC3E}">
        <p14:creationId xmlns:p14="http://schemas.microsoft.com/office/powerpoint/2010/main" val="114019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linds(vertical)">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37953" y="5016964"/>
            <a:ext cx="10972800"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p>
          <a:p>
            <a:endParaRPr lang="zh-CN" altLang="en-US" dirty="0"/>
          </a:p>
        </p:txBody>
      </p:sp>
      <p:graphicFrame>
        <p:nvGraphicFramePr>
          <p:cNvPr id="4" name="Group 32"/>
          <p:cNvGraphicFramePr>
            <a:graphicFrameLocks/>
          </p:cNvGraphicFramePr>
          <p:nvPr/>
        </p:nvGraphicFramePr>
        <p:xfrm>
          <a:off x="3349625" y="2704265"/>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dirty="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6688" y="5150195"/>
            <a:ext cx="11015331"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解：    </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CPI = 1*60% + 2*18% + 4*12% +8*10% = 2.24</a:t>
            </a:r>
          </a:p>
          <a:p>
            <a:pPr fontAlgn="base">
              <a:spcBef>
                <a:spcPct val="50000"/>
              </a:spcBef>
              <a:spcAft>
                <a:spcPct val="0"/>
              </a:spcAft>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MIPS = f/(CPI *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1*10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9</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(2.24 *10</a:t>
            </a:r>
            <a:r>
              <a:rPr lang="en-US" altLang="zh-CN" sz="2400" baseline="70000" dirty="0">
                <a:solidFill>
                  <a:schemeClr val="accent1">
                    <a:lumMod val="50000"/>
                  </a:schemeClr>
                </a:solidFill>
                <a:latin typeface="微软雅黑" panose="020B0503020204020204" pitchFamily="34" charset="-122"/>
                <a:ea typeface="微软雅黑" panose="020B0503020204020204" pitchFamily="34" charset="-122"/>
              </a:rPr>
              <a:t>6</a:t>
            </a: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 = 446.4</a:t>
            </a:r>
          </a:p>
        </p:txBody>
      </p:sp>
      <p:grpSp>
        <p:nvGrpSpPr>
          <p:cNvPr id="8" name="组合 7">
            <a:extLst>
              <a:ext uri="{FF2B5EF4-FFF2-40B4-BE49-F238E27FC236}">
                <a16:creationId xmlns:a16="http://schemas.microsoft.com/office/drawing/2014/main" id="{BE898EDF-16FE-4C16-8A72-5A4BA6DD76CC}"/>
              </a:ext>
            </a:extLst>
          </p:cNvPr>
          <p:cNvGrpSpPr/>
          <p:nvPr/>
        </p:nvGrpSpPr>
        <p:grpSpPr>
          <a:xfrm>
            <a:off x="9210579" y="3849489"/>
            <a:ext cx="2493599" cy="788988"/>
            <a:chOff x="5686218" y="3860169"/>
            <a:chExt cx="2493599" cy="788988"/>
          </a:xfrm>
        </p:grpSpPr>
        <p:grpSp>
          <p:nvGrpSpPr>
            <p:cNvPr id="9" name="Group 24">
              <a:extLst>
                <a:ext uri="{FF2B5EF4-FFF2-40B4-BE49-F238E27FC236}">
                  <a16:creationId xmlns:a16="http://schemas.microsoft.com/office/drawing/2014/main" id="{0ED1850F-4C4F-456F-8752-956B41CFE523}"/>
                </a:ext>
              </a:extLst>
            </p:cNvPr>
            <p:cNvGrpSpPr/>
            <p:nvPr/>
          </p:nvGrpSpPr>
          <p:grpSpPr bwMode="auto">
            <a:xfrm>
              <a:off x="6357367" y="3860169"/>
              <a:ext cx="1822450" cy="788988"/>
              <a:chOff x="0" y="0"/>
              <a:chExt cx="1148" cy="497"/>
            </a:xfrm>
          </p:grpSpPr>
          <p:sp>
            <p:nvSpPr>
              <p:cNvPr id="11" name="Line 25">
                <a:extLst>
                  <a:ext uri="{FF2B5EF4-FFF2-40B4-BE49-F238E27FC236}">
                    <a16:creationId xmlns:a16="http://schemas.microsoft.com/office/drawing/2014/main" id="{0B880131-9949-465B-9ECB-C1DC75BC84E6}"/>
                  </a:ext>
                </a:extLst>
              </p:cNvPr>
              <p:cNvSpPr>
                <a:spLocks noChangeShapeType="1"/>
              </p:cNvSpPr>
              <p:nvPr/>
            </p:nvSpPr>
            <p:spPr bwMode="auto">
              <a:xfrm flipV="1">
                <a:off x="295" y="240"/>
                <a:ext cx="853" cy="2"/>
              </a:xfrm>
              <a:prstGeom prst="line">
                <a:avLst/>
              </a:prstGeom>
              <a:noFill/>
              <a:ln w="28575">
                <a:solidFill>
                  <a:schemeClr val="accent6">
                    <a:lumMod val="50000"/>
                  </a:scheme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26">
                <a:extLst>
                  <a:ext uri="{FF2B5EF4-FFF2-40B4-BE49-F238E27FC236}">
                    <a16:creationId xmlns:a16="http://schemas.microsoft.com/office/drawing/2014/main" id="{F795944A-CD19-44F9-9C97-1A314921FB40}"/>
                  </a:ext>
                </a:extLst>
              </p:cNvPr>
              <p:cNvSpPr>
                <a:spLocks noChangeArrowheads="1"/>
              </p:cNvSpPr>
              <p:nvPr/>
            </p:nvSpPr>
            <p:spPr bwMode="auto">
              <a:xfrm>
                <a:off x="717" y="0"/>
                <a:ext cx="56"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i="1" dirty="0">
                    <a:solidFill>
                      <a:schemeClr val="tx1">
                        <a:lumMod val="75000"/>
                        <a:lumOff val="25000"/>
                      </a:schemeClr>
                    </a:solidFill>
                    <a:latin typeface="微软雅黑" panose="020B0503020204020204" pitchFamily="34" charset="-122"/>
                    <a:ea typeface="微软雅黑" panose="020B0503020204020204" pitchFamily="34" charset="-122"/>
                  </a:rPr>
                  <a:t>f</a:t>
                </a:r>
              </a:p>
            </p:txBody>
          </p:sp>
          <p:sp>
            <p:nvSpPr>
              <p:cNvPr id="13" name="Rectangle 27">
                <a:extLst>
                  <a:ext uri="{FF2B5EF4-FFF2-40B4-BE49-F238E27FC236}">
                    <a16:creationId xmlns:a16="http://schemas.microsoft.com/office/drawing/2014/main" id="{A37AF485-EB68-4BA2-AC44-770B3F7F622E}"/>
                  </a:ext>
                </a:extLst>
              </p:cNvPr>
              <p:cNvSpPr>
                <a:spLocks noChangeArrowheads="1"/>
              </p:cNvSpPr>
              <p:nvPr/>
            </p:nvSpPr>
            <p:spPr bwMode="auto">
              <a:xfrm>
                <a:off x="335" y="240"/>
                <a:ext cx="25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CPI</a:t>
                </a:r>
              </a:p>
            </p:txBody>
          </p:sp>
          <p:sp>
            <p:nvSpPr>
              <p:cNvPr id="14" name="Text Box 28">
                <a:extLst>
                  <a:ext uri="{FF2B5EF4-FFF2-40B4-BE49-F238E27FC236}">
                    <a16:creationId xmlns:a16="http://schemas.microsoft.com/office/drawing/2014/main" id="{AAC8CA4B-EAF1-4E4D-8210-571610F36C42}"/>
                  </a:ext>
                </a:extLst>
              </p:cNvPr>
              <p:cNvSpPr txBox="1">
                <a:spLocks noChangeArrowheads="1"/>
              </p:cNvSpPr>
              <p:nvPr/>
            </p:nvSpPr>
            <p:spPr bwMode="auto">
              <a:xfrm>
                <a:off x="0" y="96"/>
                <a:ext cx="478"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15" name="Rectangle 29">
                <a:extLst>
                  <a:ext uri="{FF2B5EF4-FFF2-40B4-BE49-F238E27FC236}">
                    <a16:creationId xmlns:a16="http://schemas.microsoft.com/office/drawing/2014/main" id="{13DCB062-EF49-48D3-B809-5FA2D34B6385}"/>
                  </a:ext>
                </a:extLst>
              </p:cNvPr>
              <p:cNvSpPr>
                <a:spLocks noChangeArrowheads="1"/>
              </p:cNvSpPr>
              <p:nvPr/>
            </p:nvSpPr>
            <p:spPr bwMode="auto">
              <a:xfrm>
                <a:off x="621" y="214"/>
                <a:ext cx="8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Rectangle 30">
                <a:extLst>
                  <a:ext uri="{FF2B5EF4-FFF2-40B4-BE49-F238E27FC236}">
                    <a16:creationId xmlns:a16="http://schemas.microsoft.com/office/drawing/2014/main" id="{50BB5733-8B96-47DC-B012-3EDBFB24AA2F}"/>
                  </a:ext>
                </a:extLst>
              </p:cNvPr>
              <p:cNvSpPr>
                <a:spLocks noChangeArrowheads="1"/>
              </p:cNvSpPr>
              <p:nvPr/>
            </p:nvSpPr>
            <p:spPr bwMode="auto">
              <a:xfrm>
                <a:off x="722" y="240"/>
                <a:ext cx="190"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10</a:t>
                </a:r>
              </a:p>
            </p:txBody>
          </p:sp>
          <p:sp>
            <p:nvSpPr>
              <p:cNvPr id="17" name="Rectangle 31">
                <a:extLst>
                  <a:ext uri="{FF2B5EF4-FFF2-40B4-BE49-F238E27FC236}">
                    <a16:creationId xmlns:a16="http://schemas.microsoft.com/office/drawing/2014/main" id="{2F593E75-7B4E-44A7-8974-0E1A370A0505}"/>
                  </a:ext>
                </a:extLst>
              </p:cNvPr>
              <p:cNvSpPr>
                <a:spLocks noChangeArrowheads="1"/>
              </p:cNvSpPr>
              <p:nvPr/>
            </p:nvSpPr>
            <p:spPr bwMode="auto">
              <a:xfrm>
                <a:off x="928" y="185"/>
                <a:ext cx="64"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baseline="-25000" dirty="0">
                    <a:solidFill>
                      <a:schemeClr val="tx1">
                        <a:lumMod val="75000"/>
                        <a:lumOff val="25000"/>
                      </a:schemeClr>
                    </a:solidFill>
                    <a:latin typeface="微软雅黑" panose="020B0503020204020204" pitchFamily="34" charset="-122"/>
                    <a:ea typeface="微软雅黑" panose="020B0503020204020204" pitchFamily="34" charset="-122"/>
                  </a:rPr>
                  <a:t>6</a:t>
                </a:r>
              </a:p>
            </p:txBody>
          </p:sp>
        </p:grpSp>
        <p:sp>
          <p:nvSpPr>
            <p:cNvPr id="10" name="Rectangle 6">
              <a:extLst>
                <a:ext uri="{FF2B5EF4-FFF2-40B4-BE49-F238E27FC236}">
                  <a16:creationId xmlns:a16="http://schemas.microsoft.com/office/drawing/2014/main" id="{F0F15253-8D78-440A-BAC7-2FFC376481C6}"/>
                </a:ext>
              </a:extLst>
            </p:cNvPr>
            <p:cNvSpPr>
              <a:spLocks noChangeArrowheads="1"/>
            </p:cNvSpPr>
            <p:nvPr/>
          </p:nvSpPr>
          <p:spPr bwMode="auto">
            <a:xfrm>
              <a:off x="5686218" y="4108500"/>
              <a:ext cx="629981" cy="40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800">
                  <a:solidFill>
                    <a:schemeClr val="bg1"/>
                  </a:solidFill>
                  <a:latin typeface="Arial" panose="020B0604020202020204" pitchFamily="34" charset="0"/>
                  <a:ea typeface="宋体" panose="02010600030101010101" pitchFamily="2" charset="-122"/>
                </a:defRPr>
              </a:lvl1pPr>
              <a:lvl2pPr>
                <a:defRPr sz="800">
                  <a:solidFill>
                    <a:schemeClr val="bg1"/>
                  </a:solidFill>
                  <a:latin typeface="Arial" panose="020B0604020202020204" pitchFamily="34" charset="0"/>
                  <a:ea typeface="宋体" panose="02010600030101010101" pitchFamily="2" charset="-122"/>
                </a:defRPr>
              </a:lvl2pPr>
              <a:lvl3pPr>
                <a:defRPr sz="800">
                  <a:solidFill>
                    <a:schemeClr val="bg1"/>
                  </a:solidFill>
                  <a:latin typeface="Arial" panose="020B0604020202020204" pitchFamily="34" charset="0"/>
                  <a:ea typeface="宋体" panose="02010600030101010101" pitchFamily="2" charset="-122"/>
                </a:defRPr>
              </a:lvl3pPr>
              <a:lvl4pPr>
                <a:defRPr sz="800">
                  <a:solidFill>
                    <a:schemeClr val="bg1"/>
                  </a:solidFill>
                  <a:latin typeface="Arial" panose="020B0604020202020204" pitchFamily="34" charset="0"/>
                  <a:ea typeface="宋体" panose="02010600030101010101" pitchFamily="2" charset="-122"/>
                </a:defRPr>
              </a:lvl4pPr>
              <a:lvl5pPr>
                <a:defRPr sz="800">
                  <a:solidFill>
                    <a:schemeClr val="bg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800">
                  <a:solidFill>
                    <a:schemeClr val="bg1"/>
                  </a:solidFill>
                  <a:latin typeface="Arial" panose="020B0604020202020204" pitchFamily="34" charset="0"/>
                  <a:ea typeface="宋体" panose="02010600030101010101" pitchFamily="2" charset="-122"/>
                </a:defRPr>
              </a:lvl9pPr>
            </a:lstStyle>
            <a:p>
              <a:pPr algn="just" eaLnBrk="0" hangingPunct="0">
                <a:lnSpc>
                  <a:spcPct val="150000"/>
                </a:lnSpc>
                <a:spcBef>
                  <a:spcPts val="0"/>
                </a:spcBef>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MIPS</a:t>
              </a:r>
            </a:p>
          </p:txBody>
        </p:sp>
      </p:grpSp>
    </p:spTree>
    <p:extLst>
      <p:ext uri="{BB962C8B-B14F-4D97-AF65-F5344CB8AC3E}">
        <p14:creationId xmlns:p14="http://schemas.microsoft.com/office/powerpoint/2010/main" val="20131819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wipe(left)">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en-US" altLang="zh-CN" sz="3200"/>
              <a:t>MFLOPS</a:t>
            </a:r>
            <a:r>
              <a:rPr lang="en-US" altLang="zh-CN" sz="1800"/>
              <a:t>   (Million Floating-Point Operations Per Second) </a:t>
            </a:r>
            <a:endParaRPr lang="zh-CN" altLang="en-US"/>
          </a:p>
        </p:txBody>
      </p:sp>
      <p:sp>
        <p:nvSpPr>
          <p:cNvPr id="137219" name="内容占位符 2"/>
          <p:cNvSpPr>
            <a:spLocks noGrp="1"/>
          </p:cNvSpPr>
          <p:nvPr>
            <p:ph idx="1"/>
          </p:nvPr>
        </p:nvSpPr>
        <p:spPr>
          <a:xfrm>
            <a:off x="487822" y="942764"/>
            <a:ext cx="10952811" cy="5637024"/>
          </a:xfrm>
        </p:spPr>
        <p:txBody>
          <a:bodyPr>
            <a:normAutofit/>
          </a:bodyPr>
          <a:lstStyle/>
          <a:p>
            <a:pPr>
              <a:lnSpc>
                <a:spcPct val="150000"/>
              </a:lnSpc>
            </a:pPr>
            <a:r>
              <a:rPr lang="zh-CN" altLang="en-US" dirty="0">
                <a:solidFill>
                  <a:srgbClr val="000000"/>
                </a:solidFill>
                <a:latin typeface="Times New Roman" pitchFamily="18" charset="0"/>
              </a:rPr>
              <a:t>计算机每秒钟执行浮点操作的次数</a:t>
            </a:r>
            <a:endParaRPr lang="en-US" altLang="zh-CN" dirty="0">
              <a:solidFill>
                <a:srgbClr val="000000"/>
              </a:solidFill>
              <a:latin typeface="Times New Roman" pitchFamily="18" charset="0"/>
            </a:endParaRPr>
          </a:p>
          <a:p>
            <a:pPr>
              <a:lnSpc>
                <a:spcPct val="150000"/>
              </a:lnSpc>
            </a:pPr>
            <a:r>
              <a:rPr lang="en-US" altLang="zh-CN" dirty="0">
                <a:solidFill>
                  <a:srgbClr val="000000"/>
                </a:solidFill>
                <a:latin typeface="Times New Roman" pitchFamily="18" charset="0"/>
              </a:rPr>
              <a:t>MIPS</a:t>
            </a:r>
            <a:r>
              <a:rPr lang="zh-CN" altLang="en-US" dirty="0">
                <a:solidFill>
                  <a:srgbClr val="000000"/>
                </a:solidFill>
                <a:latin typeface="Times New Roman" pitchFamily="18" charset="0"/>
              </a:rPr>
              <a:t>：单位时间内执行的指令条数</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a:t>
            </a:r>
            <a:r>
              <a:rPr lang="en-US" altLang="zh-CN" dirty="0">
                <a:solidFill>
                  <a:srgbClr val="000000"/>
                </a:solidFill>
                <a:latin typeface="Times New Roman" pitchFamily="18" charset="0"/>
              </a:rPr>
              <a:t> = </a:t>
            </a:r>
            <a:r>
              <a:rPr lang="zh-CN" altLang="en-US" dirty="0">
                <a:solidFill>
                  <a:srgbClr val="000000"/>
                </a:solidFill>
                <a:latin typeface="Times New Roman" pitchFamily="18" charset="0"/>
              </a:rPr>
              <a:t>程序中的浮点运算次数 </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执行时间 </a:t>
            </a:r>
            <a:r>
              <a:rPr lang="zh-CN" altLang="en-US" dirty="0">
                <a:solidFill>
                  <a:srgbClr val="000000"/>
                </a:solidFill>
                <a:latin typeface="Times New Roman" pitchFamily="18" charset="0"/>
                <a:sym typeface="Symbol" pitchFamily="18" charset="2"/>
              </a:rPr>
              <a:t></a:t>
            </a:r>
            <a:r>
              <a:rPr lang="zh-CN" altLang="en-US" dirty="0">
                <a:solidFill>
                  <a:srgbClr val="000000"/>
                </a:solidFill>
                <a:latin typeface="Times New Roman" pitchFamily="18" charset="0"/>
              </a:rPr>
              <a:t> </a:t>
            </a:r>
            <a:r>
              <a:rPr lang="en-US" altLang="zh-CN" dirty="0">
                <a:solidFill>
                  <a:srgbClr val="000000"/>
                </a:solidFill>
                <a:latin typeface="Times New Roman" pitchFamily="18" charset="0"/>
              </a:rPr>
              <a:t>10</a:t>
            </a:r>
            <a:r>
              <a:rPr lang="en-US" altLang="zh-CN" baseline="30000" dirty="0">
                <a:solidFill>
                  <a:srgbClr val="000000"/>
                </a:solidFill>
                <a:latin typeface="Times New Roman" pitchFamily="18" charset="0"/>
              </a:rPr>
              <a:t>6</a:t>
            </a:r>
            <a:r>
              <a:rPr lang="en-US" altLang="zh-CN" dirty="0">
                <a:solidFill>
                  <a:srgbClr val="000000"/>
                </a:solidFill>
                <a:latin typeface="Times New Roman" pitchFamily="18" charset="0"/>
              </a:rPr>
              <a:t> </a:t>
            </a:r>
            <a:r>
              <a:rPr lang="zh-CN" altLang="en-US" dirty="0">
                <a:solidFill>
                  <a:srgbClr val="000000"/>
                </a:solidFill>
                <a:latin typeface="Times New Roman" pitchFamily="18" charset="0"/>
              </a:rPr>
              <a:t>）</a:t>
            </a:r>
            <a:r>
              <a:rPr lang="zh-CN" altLang="en-US" dirty="0">
                <a:solidFill>
                  <a:srgbClr val="000000"/>
                </a:solidFill>
              </a:rPr>
              <a:t> </a:t>
            </a:r>
            <a:endParaRPr lang="en-US" altLang="zh-CN" dirty="0">
              <a:solidFill>
                <a:srgbClr val="000000"/>
              </a:solidFill>
            </a:endParaRPr>
          </a:p>
          <a:p>
            <a:pPr>
              <a:lnSpc>
                <a:spcPct val="150000"/>
              </a:lnSpc>
            </a:pPr>
            <a:endParaRPr lang="en-US" altLang="zh-CN" dirty="0">
              <a:solidFill>
                <a:srgbClr val="000000"/>
              </a:solidFill>
            </a:endParaRP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MFLOPS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Mega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dirty="0">
                <a:solidFill>
                  <a:srgbClr val="000000"/>
                </a:solidFill>
                <a:latin typeface="Segoe UI" panose="020B0502040204020203" pitchFamily="34" charset="0"/>
                <a:cs typeface="Segoe UI" panose="020B0502040204020203" pitchFamily="34" charset="0"/>
              </a:rPr>
              <a:t> </a:t>
            </a:r>
            <a:r>
              <a:rPr lang="en-US" altLang="zh-CN" dirty="0">
                <a:solidFill>
                  <a:srgbClr val="000000"/>
                </a:solidFill>
                <a:latin typeface="Times New Roman" pitchFamily="18" charset="0"/>
              </a:rPr>
              <a:t>=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6</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GFLOPS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Giga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b="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9 </a:t>
            </a:r>
            <a:r>
              <a:rPr lang="en-US" altLang="zh-CN" b="1"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TFLOPS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Tera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12</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PFLOPS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Peta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15</a:t>
            </a:r>
            <a:r>
              <a:rPr lang="en-US" altLang="zh-CN" baseline="7000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p>
          <a:p>
            <a:pPr>
              <a:lnSpc>
                <a:spcPct val="150000"/>
              </a:lnSpc>
            </a:pP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EFLOPS</a:t>
            </a:r>
            <a:r>
              <a:rPr lang="en-US" altLang="zh-CN" dirty="0">
                <a:solidFill>
                  <a:srgbClr val="000000"/>
                </a:solidFill>
                <a:latin typeface="Times New Roman" pitchFamily="18" charset="0"/>
              </a:rPr>
              <a:t>   </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altLang="zh-CN" i="1" dirty="0" err="1">
                <a:solidFill>
                  <a:srgbClr val="000000"/>
                </a:solidFill>
                <a:latin typeface="Segoe UI" panose="020B0502040204020203" pitchFamily="34" charset="0"/>
                <a:ea typeface="Segoe UI Black" panose="020B0A02040204020203" pitchFamily="34" charset="0"/>
                <a:cs typeface="Segoe UI" panose="020B0502040204020203" pitchFamily="34" charset="0"/>
              </a:rPr>
              <a:t>Exa</a:t>
            </a:r>
            <a:r>
              <a:rPr lang="en-US" altLang="zh-CN"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i="1" dirty="0">
                <a:solidFill>
                  <a:srgbClr val="000000"/>
                </a:solidFill>
                <a:latin typeface="Segoe UI" panose="020B0502040204020203" pitchFamily="34" charset="0"/>
                <a:ea typeface="Segoe UI Black" panose="020B0A02040204020203" pitchFamily="34" charset="0"/>
                <a:cs typeface="Segoe UI" panose="020B0502040204020203" pitchFamily="34" charset="0"/>
              </a:rPr>
              <a:t> </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10</a:t>
            </a:r>
            <a:r>
              <a:rPr lang="en-US" altLang="zh-CN"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18  </a:t>
            </a:r>
            <a:r>
              <a:rPr lang="en-US" altLang="zh-CN"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FLOPS </a:t>
            </a:r>
            <a:endParaRPr lang="en-US" altLang="zh-CN" dirty="0">
              <a:solidFill>
                <a:srgbClr val="000000"/>
              </a:solidFill>
            </a:endParaRPr>
          </a:p>
          <a:p>
            <a:pPr>
              <a:lnSpc>
                <a:spcPct val="150000"/>
              </a:lnSpc>
            </a:pPr>
            <a:endParaRPr lang="en-US" altLang="zh-CN" dirty="0">
              <a:solidFill>
                <a:srgbClr val="000000"/>
              </a:solidFill>
            </a:endParaRPr>
          </a:p>
          <a:p>
            <a:endParaRPr lang="zh-CN" altLang="en-US" dirty="0"/>
          </a:p>
        </p:txBody>
      </p:sp>
    </p:spTree>
    <p:extLst>
      <p:ext uri="{BB962C8B-B14F-4D97-AF65-F5344CB8AC3E}">
        <p14:creationId xmlns:p14="http://schemas.microsoft.com/office/powerpoint/2010/main" val="49661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A7D26-1949-4222-ACBC-50D6F6399930}"/>
              </a:ext>
            </a:extLst>
          </p:cNvPr>
          <p:cNvSpPr>
            <a:spLocks noGrp="1"/>
          </p:cNvSpPr>
          <p:nvPr>
            <p:ph type="title"/>
          </p:nvPr>
        </p:nvSpPr>
        <p:spPr/>
        <p:txBody>
          <a:bodyPr/>
          <a:lstStyle/>
          <a:p>
            <a:r>
              <a:rPr lang="en-US" altLang="zh-CN" dirty="0"/>
              <a:t>CPU</a:t>
            </a:r>
            <a:r>
              <a:rPr lang="zh-CN" altLang="en-US" dirty="0"/>
              <a:t>执行</a:t>
            </a:r>
          </a:p>
        </p:txBody>
      </p:sp>
      <p:sp>
        <p:nvSpPr>
          <p:cNvPr id="3" name="内容占位符 2">
            <a:extLst>
              <a:ext uri="{FF2B5EF4-FFF2-40B4-BE49-F238E27FC236}">
                <a16:creationId xmlns:a16="http://schemas.microsoft.com/office/drawing/2014/main" id="{34B401EA-D047-4A1F-BB70-BE69AEE1300E}"/>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u"/>
            </a:pPr>
            <a:r>
              <a:rPr lang="zh-CN" altLang="en-US" sz="2400" dirty="0">
                <a:sym typeface="Symbol" panose="05050102010706020507" pitchFamily="18" charset="2"/>
              </a:rPr>
              <a:t> </a:t>
            </a:r>
            <a:r>
              <a:rPr lang="zh-CN" altLang="en-US" sz="2800" dirty="0">
                <a:sym typeface="Symbol" panose="05050102010706020507" pitchFamily="18" charset="2"/>
              </a:rPr>
              <a:t>执行一段程序所需的时间</a:t>
            </a:r>
          </a:p>
          <a:p>
            <a:pPr marL="0" indent="0" algn="just">
              <a:lnSpc>
                <a:spcPct val="150000"/>
              </a:lnSpc>
              <a:spcBef>
                <a:spcPts val="0"/>
              </a:spcBef>
              <a:buNone/>
            </a:pPr>
            <a:r>
              <a:rPr lang="zh-CN" altLang="en-US" sz="2800" dirty="0">
                <a:sym typeface="Symbol" panose="05050102010706020507" pitchFamily="18" charset="2"/>
              </a:rPr>
              <a:t>      </a:t>
            </a:r>
            <a:r>
              <a:rPr lang="en-US" altLang="zh-CN" sz="2800" dirty="0">
                <a:sym typeface="Symbol" panose="05050102010706020507" pitchFamily="18" charset="2"/>
              </a:rPr>
              <a:t>( </a:t>
            </a:r>
            <a:r>
              <a:rPr lang="en-US" altLang="zh-CN" sz="2800" b="1" dirty="0">
                <a:sym typeface="Symbol" panose="05050102010706020507" pitchFamily="18" charset="2"/>
              </a:rPr>
              <a:t>CPU</a:t>
            </a:r>
            <a:r>
              <a:rPr lang="zh-CN" altLang="en-US" sz="2800" b="1" dirty="0">
                <a:sym typeface="Symbol" panose="05050102010706020507" pitchFamily="18" charset="2"/>
              </a:rPr>
              <a:t>时间 </a:t>
            </a:r>
            <a:r>
              <a:rPr lang="en-US" altLang="zh-CN" sz="2800" dirty="0">
                <a:sym typeface="Symbol" panose="05050102010706020507" pitchFamily="18" charset="2"/>
              </a:rPr>
              <a:t>+ I/O</a:t>
            </a:r>
            <a:r>
              <a:rPr lang="zh-CN" altLang="en-US" sz="2800" dirty="0">
                <a:sym typeface="Symbol" panose="05050102010706020507" pitchFamily="18" charset="2"/>
              </a:rPr>
              <a:t>时间 </a:t>
            </a:r>
            <a:r>
              <a:rPr lang="en-US" altLang="zh-CN" sz="2800" dirty="0">
                <a:sym typeface="Symbol" panose="05050102010706020507" pitchFamily="18" charset="2"/>
              </a:rPr>
              <a:t>+ </a:t>
            </a:r>
            <a:r>
              <a:rPr lang="zh-CN" altLang="en-US" sz="2800" dirty="0">
                <a:sym typeface="Symbol" panose="05050102010706020507" pitchFamily="18" charset="2"/>
              </a:rPr>
              <a:t>存储访问时间 </a:t>
            </a:r>
            <a:r>
              <a:rPr lang="en-US" altLang="zh-CN" sz="2800" dirty="0">
                <a:sym typeface="Symbol" panose="05050102010706020507" pitchFamily="18" charset="2"/>
              </a:rPr>
              <a:t>+ </a:t>
            </a:r>
            <a:r>
              <a:rPr lang="zh-CN" altLang="en-US" sz="2800" dirty="0">
                <a:sym typeface="Symbol" panose="05050102010706020507" pitchFamily="18" charset="2"/>
              </a:rPr>
              <a:t>各类排队时延等</a:t>
            </a:r>
            <a:r>
              <a:rPr lang="en-US" altLang="zh-CN" sz="2800" dirty="0">
                <a:sym typeface="Symbol" panose="05050102010706020507" pitchFamily="18" charset="2"/>
              </a:rPr>
              <a:t>)</a:t>
            </a:r>
          </a:p>
          <a:p>
            <a:pPr marL="216736" indent="-216736" algn="just">
              <a:lnSpc>
                <a:spcPct val="150000"/>
              </a:lnSpc>
              <a:buFont typeface="Wingdings" panose="05000000000000000000" pitchFamily="2" charset="2"/>
              <a:buChar char="u"/>
            </a:pPr>
            <a:r>
              <a:rPr lang="zh-CN" altLang="en-US" sz="2400" dirty="0">
                <a:solidFill>
                  <a:schemeClr val="tx1">
                    <a:lumMod val="75000"/>
                    <a:lumOff val="25000"/>
                  </a:schemeClr>
                </a:solidFill>
                <a:sym typeface="Symbol" panose="05050102010706020507" pitchFamily="18" charset="2"/>
              </a:rPr>
              <a:t>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CPU</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anose="05050102010706020507" pitchFamily="18" charset="2"/>
              </a:rPr>
              <a:t>时间 </a:t>
            </a:r>
            <a:r>
              <a:rPr lang="en-US" altLang="zh-CN" sz="2800" dirty="0">
                <a:sym typeface="Symbol" panose="05050102010706020507" pitchFamily="18" charset="2"/>
              </a:rPr>
              <a:t>= </a:t>
            </a:r>
            <a:r>
              <a:rPr lang="zh-CN" altLang="en-US" sz="2800" dirty="0">
                <a:sym typeface="Symbol" panose="05050102010706020507" pitchFamily="18" charset="2"/>
              </a:rPr>
              <a:t>程序中所有指令的时钟周期数之和  </a:t>
            </a:r>
            <a:r>
              <a:rPr lang="en-US" altLang="zh-CN" sz="2800" dirty="0">
                <a:sym typeface="Symbol" panose="05050102010706020507" pitchFamily="18" charset="2"/>
              </a:rPr>
              <a:t>T</a:t>
            </a:r>
          </a:p>
          <a:p>
            <a:pPr marL="0" indent="0" algn="just">
              <a:lnSpc>
                <a:spcPct val="150000"/>
              </a:lnSpc>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CPI  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时钟周期</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T</a:t>
            </a:r>
          </a:p>
          <a:p>
            <a:pPr>
              <a:lnSpc>
                <a:spcPct val="130000"/>
              </a:lnSpc>
              <a:spcAft>
                <a:spcPct val="20000"/>
              </a:spcAft>
              <a:buNone/>
            </a:pP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CPU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a:t>
            </a:r>
            <a:r>
              <a:rPr lang="zh-CN" altLang="en-US"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指令条数 </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 (MIPS * 10</a:t>
            </a:r>
            <a:r>
              <a:rPr lang="en-US" altLang="zh-CN" sz="2800"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6</a:t>
            </a:r>
            <a:r>
              <a:rPr lang="en-US" altLang="zh-CN" sz="2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a:t>
            </a:r>
            <a:endParaRPr lang="en-US" altLang="zh-CN" sz="2800" dirty="0">
              <a:solidFill>
                <a:schemeClr val="tx1">
                  <a:lumMod val="75000"/>
                  <a:lumOff val="25000"/>
                </a:schemeClr>
              </a:solidFill>
              <a:sym typeface="Symbol" panose="05050102010706020507" pitchFamily="18" charset="2"/>
            </a:endParaRPr>
          </a:p>
          <a:p>
            <a:pPr marL="0" indent="0" algn="just">
              <a:lnSpc>
                <a:spcPct val="150000"/>
              </a:lnSpc>
              <a:buNone/>
            </a:pPr>
            <a:r>
              <a:rPr lang="zh-CN" altLang="en-US" sz="2800" dirty="0">
                <a:solidFill>
                  <a:schemeClr val="tx1">
                    <a:lumMod val="75000"/>
                    <a:lumOff val="25000"/>
                  </a:schemeClr>
                </a:solidFill>
                <a:sym typeface="Symbol" panose="05050102010706020507" pitchFamily="18" charset="2"/>
              </a:rPr>
              <a:t>                   </a:t>
            </a:r>
          </a:p>
          <a:p>
            <a:endParaRPr lang="zh-CN" altLang="en-US" dirty="0"/>
          </a:p>
        </p:txBody>
      </p:sp>
    </p:spTree>
    <p:extLst>
      <p:ext uri="{BB962C8B-B14F-4D97-AF65-F5344CB8AC3E}">
        <p14:creationId xmlns:p14="http://schemas.microsoft.com/office/powerpoint/2010/main" val="217500170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615411" y="5056787"/>
            <a:ext cx="11144197" cy="120147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例子</a:t>
            </a:r>
          </a:p>
        </p:txBody>
      </p:sp>
      <p:sp>
        <p:nvSpPr>
          <p:cNvPr id="3" name="内容占位符 2"/>
          <p:cNvSpPr>
            <a:spLocks noGrp="1"/>
          </p:cNvSpPr>
          <p:nvPr>
            <p:ph idx="1"/>
          </p:nvPr>
        </p:nvSpPr>
        <p:spPr>
          <a:xfrm>
            <a:off x="487822" y="942764"/>
            <a:ext cx="11144197" cy="5637024"/>
          </a:xfrm>
        </p:spPr>
        <p:txBody>
          <a:bodyPr/>
          <a:lstStyle/>
          <a:p>
            <a:pPr algn="just"/>
            <a:r>
              <a:rPr lang="zh-CN" altLang="en-US" b="1" dirty="0">
                <a:solidFill>
                  <a:srgbClr val="000000"/>
                </a:solidFill>
                <a:latin typeface="仿宋" pitchFamily="49" charset="-122"/>
                <a:ea typeface="仿宋" pitchFamily="49" charset="-122"/>
              </a:rPr>
              <a:t>例</a:t>
            </a:r>
            <a:r>
              <a:rPr lang="en-US" altLang="zh-CN" b="1" dirty="0">
                <a:solidFill>
                  <a:srgbClr val="000000"/>
                </a:solidFill>
                <a:latin typeface="仿宋" pitchFamily="49" charset="-122"/>
                <a:ea typeface="仿宋" pitchFamily="49" charset="-122"/>
              </a:rPr>
              <a:t>1 </a:t>
            </a:r>
            <a:r>
              <a:rPr lang="zh-CN" altLang="en-US" b="1" dirty="0">
                <a:solidFill>
                  <a:srgbClr val="000000"/>
                </a:solidFill>
                <a:latin typeface="仿宋" pitchFamily="49" charset="-122"/>
                <a:ea typeface="仿宋" pitchFamily="49" charset="-122"/>
              </a:rPr>
              <a:t>假设一台计算机主频为</a:t>
            </a:r>
            <a:r>
              <a:rPr lang="en-US" altLang="zh-CN" b="1" dirty="0">
                <a:solidFill>
                  <a:srgbClr val="000000"/>
                </a:solidFill>
                <a:latin typeface="仿宋" pitchFamily="49" charset="-122"/>
                <a:ea typeface="仿宋" pitchFamily="49" charset="-122"/>
              </a:rPr>
              <a:t>1GHZ</a:t>
            </a:r>
            <a:r>
              <a:rPr lang="zh-CN" altLang="en-US" b="1" dirty="0">
                <a:solidFill>
                  <a:srgbClr val="000000"/>
                </a:solidFill>
                <a:latin typeface="仿宋" pitchFamily="49" charset="-122"/>
                <a:ea typeface="仿宋" pitchFamily="49" charset="-122"/>
              </a:rPr>
              <a:t>，在其上运行由</a:t>
            </a:r>
            <a:r>
              <a:rPr lang="en-US" altLang="zh-CN" b="1" dirty="0">
                <a:solidFill>
                  <a:srgbClr val="000000"/>
                </a:solidFill>
                <a:latin typeface="仿宋" pitchFamily="49" charset="-122"/>
                <a:ea typeface="仿宋" pitchFamily="49" charset="-122"/>
              </a:rPr>
              <a:t>2</a:t>
            </a:r>
            <a:r>
              <a:rPr lang="en-US" altLang="zh-CN" b="1" dirty="0">
                <a:solidFill>
                  <a:srgbClr val="000000"/>
                </a:solidFill>
                <a:latin typeface="仿宋" pitchFamily="49" charset="-122"/>
                <a:ea typeface="仿宋" pitchFamily="49" charset="-122"/>
                <a:sym typeface="Symbol" pitchFamily="18" charset="2"/>
              </a:rPr>
              <a:t>10</a:t>
            </a:r>
            <a:r>
              <a:rPr lang="en-US" altLang="zh-CN" b="1" baseline="30000" dirty="0">
                <a:solidFill>
                  <a:srgbClr val="000000"/>
                </a:solidFill>
                <a:latin typeface="仿宋" pitchFamily="49" charset="-122"/>
                <a:ea typeface="仿宋" pitchFamily="49" charset="-122"/>
                <a:sym typeface="Symbol" pitchFamily="18" charset="2"/>
              </a:rPr>
              <a:t>5</a:t>
            </a:r>
            <a:r>
              <a:rPr lang="zh-CN" altLang="en-US" b="1" dirty="0">
                <a:solidFill>
                  <a:srgbClr val="000000"/>
                </a:solidFill>
                <a:latin typeface="仿宋" pitchFamily="49" charset="-122"/>
                <a:ea typeface="仿宋" pitchFamily="49" charset="-122"/>
              </a:rPr>
              <a:t>条指令组成的目标代码，程序主要由</a:t>
            </a:r>
            <a:r>
              <a:rPr lang="en-US" altLang="zh-CN" b="1" dirty="0">
                <a:solidFill>
                  <a:srgbClr val="000000"/>
                </a:solidFill>
                <a:latin typeface="仿宋" pitchFamily="49" charset="-122"/>
                <a:ea typeface="仿宋" pitchFamily="49" charset="-122"/>
              </a:rPr>
              <a:t>4</a:t>
            </a:r>
            <a:r>
              <a:rPr lang="zh-CN" altLang="en-US" b="1" dirty="0">
                <a:solidFill>
                  <a:srgbClr val="000000"/>
                </a:solidFill>
                <a:latin typeface="仿宋" pitchFamily="49" charset="-122"/>
                <a:ea typeface="仿宋" pitchFamily="49" charset="-122"/>
              </a:rPr>
              <a:t>类指令组成，他们所占的比例和各自的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如下表所示，求程序的</a:t>
            </a:r>
            <a:r>
              <a:rPr lang="en-US" altLang="zh-CN" b="1" dirty="0">
                <a:solidFill>
                  <a:srgbClr val="000000"/>
                </a:solidFill>
                <a:latin typeface="仿宋" pitchFamily="49" charset="-122"/>
                <a:ea typeface="仿宋" pitchFamily="49" charset="-122"/>
              </a:rPr>
              <a:t>CPI</a:t>
            </a:r>
            <a:r>
              <a:rPr lang="zh-CN" altLang="en-US" b="1" dirty="0">
                <a:solidFill>
                  <a:srgbClr val="000000"/>
                </a:solidFill>
                <a:latin typeface="仿宋" pitchFamily="49" charset="-122"/>
                <a:ea typeface="仿宋" pitchFamily="49" charset="-122"/>
              </a:rPr>
              <a:t>和</a:t>
            </a:r>
            <a:r>
              <a:rPr lang="en-US" altLang="zh-CN" b="1" dirty="0">
                <a:solidFill>
                  <a:srgbClr val="000000"/>
                </a:solidFill>
                <a:latin typeface="仿宋" pitchFamily="49" charset="-122"/>
                <a:ea typeface="仿宋" pitchFamily="49" charset="-122"/>
              </a:rPr>
              <a:t>MIPS</a:t>
            </a:r>
            <a:r>
              <a:rPr lang="zh-CN" altLang="en-US" sz="2800" b="1" dirty="0">
                <a:solidFill>
                  <a:srgbClr val="000000"/>
                </a:solidFill>
                <a:latin typeface="仿宋" pitchFamily="49" charset="-122"/>
                <a:ea typeface="仿宋" pitchFamily="49" charset="-122"/>
              </a:rPr>
              <a:t>，</a:t>
            </a:r>
            <a:r>
              <a:rPr lang="zh-CN" altLang="en-US" sz="2800" b="1" dirty="0">
                <a:solidFill>
                  <a:srgbClr val="C00000"/>
                </a:solidFill>
                <a:latin typeface="仿宋" pitchFamily="49" charset="-122"/>
                <a:ea typeface="仿宋" pitchFamily="49" charset="-122"/>
              </a:rPr>
              <a:t>求程序执行时间？</a:t>
            </a:r>
          </a:p>
          <a:p>
            <a:endParaRPr lang="zh-CN" altLang="en-US" dirty="0"/>
          </a:p>
        </p:txBody>
      </p:sp>
      <p:graphicFrame>
        <p:nvGraphicFramePr>
          <p:cNvPr id="4" name="Group 32"/>
          <p:cNvGraphicFramePr>
            <a:graphicFrameLocks/>
          </p:cNvGraphicFramePr>
          <p:nvPr>
            <p:extLst>
              <p:ext uri="{D42A27DB-BD31-4B8C-83A1-F6EECF244321}">
                <p14:modId xmlns:p14="http://schemas.microsoft.com/office/powerpoint/2010/main" val="3694015433"/>
              </p:ext>
            </p:extLst>
          </p:nvPr>
        </p:nvGraphicFramePr>
        <p:xfrm>
          <a:off x="1388046" y="2630947"/>
          <a:ext cx="5492750" cy="2032000"/>
        </p:xfrm>
        <a:graphic>
          <a:graphicData uri="http://schemas.openxmlformats.org/drawingml/2006/table">
            <a:tbl>
              <a:tblPr/>
              <a:tblGrid>
                <a:gridCol w="2324100">
                  <a:extLst>
                    <a:ext uri="{9D8B030D-6E8A-4147-A177-3AD203B41FA5}">
                      <a16:colId xmlns:a16="http://schemas.microsoft.com/office/drawing/2014/main" val="20000"/>
                    </a:ext>
                  </a:extLst>
                </a:gridCol>
                <a:gridCol w="1163638">
                  <a:extLst>
                    <a:ext uri="{9D8B030D-6E8A-4147-A177-3AD203B41FA5}">
                      <a16:colId xmlns:a16="http://schemas.microsoft.com/office/drawing/2014/main" val="20001"/>
                    </a:ext>
                  </a:extLst>
                </a:gridCol>
                <a:gridCol w="2005012">
                  <a:extLst>
                    <a:ext uri="{9D8B030D-6E8A-4147-A177-3AD203B41FA5}">
                      <a16:colId xmlns:a16="http://schemas.microsoft.com/office/drawing/2014/main" val="20002"/>
                    </a:ext>
                  </a:extLst>
                </a:gridCol>
              </a:tblGrid>
              <a:tr h="4318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指令类型</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CPI</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a:ln>
                            <a:noFill/>
                          </a:ln>
                          <a:solidFill>
                            <a:schemeClr val="tx1"/>
                          </a:solidFill>
                          <a:effectLst/>
                          <a:latin typeface="仿宋" pitchFamily="49" charset="-122"/>
                          <a:ea typeface="仿宋" pitchFamily="49" charset="-122"/>
                        </a:rPr>
                        <a:t>指令混合比例</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0"/>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算术和逻辑</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60%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Load/Store</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2</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18%</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0" i="0" u="none" strike="noStrike" cap="none" normalizeH="0" baseline="0" dirty="0">
                          <a:ln>
                            <a:noFill/>
                          </a:ln>
                          <a:solidFill>
                            <a:schemeClr val="tx1"/>
                          </a:solidFill>
                          <a:effectLst/>
                          <a:latin typeface="仿宋" pitchFamily="49" charset="-122"/>
                          <a:ea typeface="仿宋" pitchFamily="49" charset="-122"/>
                        </a:rPr>
                        <a:t>转移</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4</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12%</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a:ln>
                            <a:noFill/>
                          </a:ln>
                          <a:solidFill>
                            <a:schemeClr val="tx1"/>
                          </a:solidFill>
                          <a:effectLst/>
                          <a:latin typeface="仿宋" pitchFamily="49" charset="-122"/>
                          <a:ea typeface="仿宋" pitchFamily="49" charset="-122"/>
                        </a:rPr>
                        <a:t>Cache</a:t>
                      </a:r>
                      <a:r>
                        <a:rPr kumimoji="1" lang="zh-CN" altLang="en-US" sz="2000" b="0" i="0" u="none" strike="noStrike" cap="none" normalizeH="0" baseline="0">
                          <a:ln>
                            <a:noFill/>
                          </a:ln>
                          <a:solidFill>
                            <a:schemeClr val="tx1"/>
                          </a:solidFill>
                          <a:effectLst/>
                          <a:latin typeface="仿宋" pitchFamily="49" charset="-122"/>
                          <a:ea typeface="仿宋" pitchFamily="49" charset="-122"/>
                        </a:rPr>
                        <a:t>缺失访存</a:t>
                      </a:r>
                    </a:p>
                  </a:txBody>
                  <a:tcPr marT="45713" marB="45713"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8</a:t>
                      </a:r>
                    </a:p>
                  </a:txBody>
                  <a:tcPr marT="45713" marB="45713"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000" b="0" i="0" u="none" strike="noStrike" cap="none" normalizeH="0" baseline="0" dirty="0">
                          <a:ln>
                            <a:noFill/>
                          </a:ln>
                          <a:solidFill>
                            <a:schemeClr val="tx1"/>
                          </a:solidFill>
                          <a:effectLst/>
                          <a:latin typeface="仿宋" pitchFamily="49" charset="-122"/>
                          <a:ea typeface="仿宋" pitchFamily="49" charset="-122"/>
                        </a:rPr>
                        <a:t>10%</a:t>
                      </a:r>
                    </a:p>
                  </a:txBody>
                  <a:tcPr marT="45713" marB="45713"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Text Box 31"/>
          <p:cNvSpPr txBox="1">
            <a:spLocks noChangeArrowheads="1"/>
          </p:cNvSpPr>
          <p:nvPr/>
        </p:nvSpPr>
        <p:spPr bwMode="auto">
          <a:xfrm>
            <a:off x="615412" y="5056787"/>
            <a:ext cx="11144197" cy="1133708"/>
          </a:xfrm>
          <a:prstGeom prst="rect">
            <a:avLst/>
          </a:prstGeom>
          <a:noFill/>
          <a:ln w="9525">
            <a:noFill/>
            <a:miter lim="800000"/>
            <a:headEnd/>
            <a:tailEnd type="none" w="sm" len="sm"/>
          </a:ln>
        </p:spPr>
        <p:txBody>
          <a:bodyPr wrap="square">
            <a:spAutoFit/>
          </a:bodyPr>
          <a:lstStyle/>
          <a:p>
            <a:pPr algn="just" eaLnBrk="0" hangingPunct="0">
              <a:lnSpc>
                <a:spcPct val="150000"/>
              </a:lnSpc>
            </a:pP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解：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 CPI / f  =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2.24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10</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9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4.48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-4</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秒</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dirty="0">
                <a:solidFill>
                  <a:schemeClr val="accent1">
                    <a:lumMod val="50000"/>
                  </a:schemeClr>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50000"/>
                </a:schemeClr>
              </a:solidFill>
              <a:latin typeface="微软雅黑" panose="020B0503020204020204" pitchFamily="34" charset="-122"/>
              <a:ea typeface="微软雅黑" panose="020B0503020204020204" pitchFamily="34" charset="-122"/>
            </a:endParaRPr>
          </a:p>
          <a:p>
            <a:pPr algn="just" eaLnBrk="0" hangingPunct="0">
              <a:lnSpc>
                <a:spcPct val="150000"/>
              </a:lnSpc>
            </a:pPr>
            <a:r>
              <a:rPr lang="en-US" altLang="zh-CN" sz="2400" dirty="0">
                <a:solidFill>
                  <a:schemeClr val="accent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时间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指令条数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/MIPS*10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rgbClr val="404040"/>
                </a:solidFill>
                <a:latin typeface="微软雅黑" panose="020B0503020204020204" pitchFamily="34" charset="-122"/>
                <a:ea typeface="微软雅黑" panose="020B0503020204020204" pitchFamily="34" charset="-122"/>
              </a:rPr>
              <a:t>2 </a:t>
            </a:r>
            <a:r>
              <a:rPr lang="en-US" altLang="zh-CN" sz="2400" dirty="0">
                <a:solidFill>
                  <a:srgbClr val="404040"/>
                </a:solidFill>
                <a:latin typeface="微软雅黑" panose="020B0503020204020204" pitchFamily="34" charset="-122"/>
                <a:ea typeface="微软雅黑" panose="020B0503020204020204" pitchFamily="34" charset="-122"/>
                <a:sym typeface="Symbol" panose="05050102010706020507" pitchFamily="18" charset="2"/>
              </a:rPr>
              <a:t>10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sym typeface="Symbol" panose="05050102010706020507" pitchFamily="18" charset="2"/>
              </a:rPr>
              <a:t>5</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 / 446.44*10</a:t>
            </a:r>
            <a:r>
              <a:rPr lang="en-US" altLang="zh-CN" sz="2400" baseline="70000" dirty="0">
                <a:solidFill>
                  <a:schemeClr val="tx1">
                    <a:lumMod val="75000"/>
                    <a:lumOff val="25000"/>
                  </a:schemeClr>
                </a:solidFill>
                <a:latin typeface="微软雅黑" panose="020B0503020204020204" pitchFamily="34" charset="-122"/>
                <a:ea typeface="微软雅黑" panose="020B0503020204020204" pitchFamily="34" charset="-122"/>
              </a:rPr>
              <a:t>6</a:t>
            </a:r>
            <a:endParaRPr lang="zh-CN" altLang="en-US" sz="2400" baseline="7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Text Box 31">
            <a:extLst>
              <a:ext uri="{FF2B5EF4-FFF2-40B4-BE49-F238E27FC236}">
                <a16:creationId xmlns:a16="http://schemas.microsoft.com/office/drawing/2014/main" id="{52A5E2CA-E995-4C74-8AC4-605295316A9B}"/>
              </a:ext>
            </a:extLst>
          </p:cNvPr>
          <p:cNvSpPr txBox="1">
            <a:spLocks noChangeArrowheads="1"/>
          </p:cNvSpPr>
          <p:nvPr/>
        </p:nvSpPr>
        <p:spPr bwMode="auto">
          <a:xfrm>
            <a:off x="7514255" y="3253444"/>
            <a:ext cx="5017987" cy="1015663"/>
          </a:xfrm>
          <a:prstGeom prst="rect">
            <a:avLst/>
          </a:prstGeom>
          <a:noFill/>
          <a:ln w="9525">
            <a:noFill/>
            <a:miter lim="800000"/>
            <a:headEnd/>
            <a:tailEnd type="none" w="sm" len="sm"/>
          </a:ln>
        </p:spPr>
        <p:txBody>
          <a:bodyPr wrap="square">
            <a:spAutoFit/>
          </a:bodyPr>
          <a:lstStyle/>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CPI = 2.24</a:t>
            </a:r>
          </a:p>
          <a:p>
            <a:pPr fontAlgn="base">
              <a:spcBef>
                <a:spcPct val="50000"/>
              </a:spcBef>
              <a:spcAft>
                <a:spcPct val="0"/>
              </a:spcAft>
            </a:pPr>
            <a:r>
              <a:rPr lang="en-US" altLang="zh-CN" sz="2400" b="1" dirty="0">
                <a:solidFill>
                  <a:schemeClr val="accent1">
                    <a:lumMod val="50000"/>
                  </a:schemeClr>
                </a:solidFill>
                <a:latin typeface="微软雅黑" panose="020B0503020204020204" pitchFamily="34" charset="-122"/>
                <a:ea typeface="微软雅黑" panose="020B0503020204020204" pitchFamily="34" charset="-122"/>
              </a:rPr>
              <a:t>MIPS =  446.4</a:t>
            </a:r>
          </a:p>
        </p:txBody>
      </p:sp>
    </p:spTree>
    <p:extLst>
      <p:ext uri="{BB962C8B-B14F-4D97-AF65-F5344CB8AC3E}">
        <p14:creationId xmlns:p14="http://schemas.microsoft.com/office/powerpoint/2010/main" val="89508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82F4C30-7109-4EFB-B61F-92E8638D3DE2}"/>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3200" dirty="0">
                <a:solidFill>
                  <a:srgbClr val="404040"/>
                </a:solidFill>
                <a:sym typeface="Arial" panose="020B0604020202020204" pitchFamily="34" charset="0"/>
              </a:rPr>
              <a:t>计算机性能指标是确定的吗？</a:t>
            </a:r>
            <a:endParaRPr lang="en-US" altLang="zh-CN" sz="3200" dirty="0">
              <a:solidFill>
                <a:srgbClr val="404040"/>
              </a:solidFill>
              <a:sym typeface="Arial" panose="020B0604020202020204" pitchFamily="34" charset="0"/>
            </a:endParaRPr>
          </a:p>
        </p:txBody>
      </p:sp>
      <p:sp>
        <p:nvSpPr>
          <p:cNvPr id="7" name="文本框 6">
            <a:extLst>
              <a:ext uri="{FF2B5EF4-FFF2-40B4-BE49-F238E27FC236}">
                <a16:creationId xmlns:a16="http://schemas.microsoft.com/office/drawing/2014/main" id="{3EED9E0E-C9E2-4BAE-990B-91F292B83D3F}"/>
              </a:ext>
            </a:extLst>
          </p:cNvPr>
          <p:cNvSpPr txBox="1"/>
          <p:nvPr>
            <p:custDataLst>
              <p:tags r:id="rId3"/>
            </p:custDataLst>
          </p:nvPr>
        </p:nvSpPr>
        <p:spPr>
          <a:xfrm>
            <a:off x="2438400" y="2786063"/>
            <a:ext cx="1373505"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p>
        </p:txBody>
      </p:sp>
      <p:sp>
        <p:nvSpPr>
          <p:cNvPr id="8" name="文本框 7">
            <a:extLst>
              <a:ext uri="{FF2B5EF4-FFF2-40B4-BE49-F238E27FC236}">
                <a16:creationId xmlns:a16="http://schemas.microsoft.com/office/drawing/2014/main" id="{A5396ED8-661E-4DB2-A5A1-C57944532463}"/>
              </a:ext>
            </a:extLst>
          </p:cNvPr>
          <p:cNvSpPr txBox="1"/>
          <p:nvPr>
            <p:custDataLst>
              <p:tags r:id="rId4"/>
            </p:custDataLst>
          </p:nvPr>
        </p:nvSpPr>
        <p:spPr>
          <a:xfrm>
            <a:off x="8317442" y="2796117"/>
            <a:ext cx="1540933"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否</a:t>
            </a:r>
          </a:p>
        </p:txBody>
      </p:sp>
      <p:sp>
        <p:nvSpPr>
          <p:cNvPr id="11" name="椭圆 10">
            <a:extLst>
              <a:ext uri="{FF2B5EF4-FFF2-40B4-BE49-F238E27FC236}">
                <a16:creationId xmlns:a16="http://schemas.microsoft.com/office/drawing/2014/main" id="{EB896400-6ED8-47B8-83EC-3C870AA4AE36}"/>
              </a:ext>
            </a:extLst>
          </p:cNvPr>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4424946A-7F3D-4472-A74D-0129C926C2AA}"/>
              </a:ext>
            </a:extLst>
          </p:cNvPr>
          <p:cNvSpPr>
            <a:spLocks noChangeAspect="1"/>
          </p:cNvSpPr>
          <p:nvPr>
            <p:custDataLst>
              <p:tags r:id="rId6"/>
            </p:custDataLst>
          </p:nvPr>
        </p:nvSpPr>
        <p:spPr>
          <a:xfrm>
            <a:off x="7450667" y="2860410"/>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C329AB2-724F-4622-8BA4-DE91E739A9B3}"/>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矩形 21">
            <a:extLst>
              <a:ext uri="{FF2B5EF4-FFF2-40B4-BE49-F238E27FC236}">
                <a16:creationId xmlns:a16="http://schemas.microsoft.com/office/drawing/2014/main" id="{FD8A7985-86BD-43B3-8940-9F79084561F3}"/>
              </a:ext>
            </a:extLst>
          </p:cNvPr>
          <p:cNvSpPr/>
          <p:nvPr>
            <p:custDataLst>
              <p:tags r:id="rId8"/>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7" name="文本框 26">
            <a:extLst>
              <a:ext uri="{FF2B5EF4-FFF2-40B4-BE49-F238E27FC236}">
                <a16:creationId xmlns:a16="http://schemas.microsoft.com/office/drawing/2014/main" id="{8B9FAC5D-8C68-4057-9029-055B88772A18}"/>
              </a:ext>
            </a:extLst>
          </p:cNvPr>
          <p:cNvSpPr txBox="1"/>
          <p:nvPr>
            <p:custDataLst>
              <p:tags r:id="rId9"/>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8" name="文本框 27">
            <a:extLst>
              <a:ext uri="{FF2B5EF4-FFF2-40B4-BE49-F238E27FC236}">
                <a16:creationId xmlns:a16="http://schemas.microsoft.com/office/drawing/2014/main" id="{E7620DEF-7B9B-4C48-B20F-C6EBA2D78B2D}"/>
              </a:ext>
            </a:extLst>
          </p:cNvPr>
          <p:cNvSpPr txBox="1"/>
          <p:nvPr>
            <p:custDataLst>
              <p:tags r:id="rId10"/>
            </p:custDataLst>
          </p:nvPr>
        </p:nvSpPr>
        <p:spPr>
          <a:xfrm>
            <a:off x="12827000" y="635000"/>
            <a:ext cx="3497580" cy="400110"/>
          </a:xfrm>
          <a:prstGeom prst="rect">
            <a:avLst/>
          </a:prstGeom>
          <a:noFill/>
        </p:spPr>
        <p:txBody>
          <a:bodyPr vert="horz" wrap="square" rtlCol="0" anchor="t" anchorCtr="0">
            <a:spAutoFit/>
          </a:bodyPr>
          <a:lstStyle/>
          <a:p>
            <a:r>
              <a:rPr lang="zh-CN" altLang="en-US" sz="2000" dirty="0"/>
              <a:t>详见下一页</a:t>
            </a:r>
            <a:r>
              <a:rPr lang="en-US" altLang="zh-CN" sz="2000" dirty="0"/>
              <a:t>PT</a:t>
            </a:r>
          </a:p>
        </p:txBody>
      </p:sp>
      <p:grpSp>
        <p:nvGrpSpPr>
          <p:cNvPr id="26" name="组合 25">
            <a:extLst>
              <a:ext uri="{FF2B5EF4-FFF2-40B4-BE49-F238E27FC236}">
                <a16:creationId xmlns:a16="http://schemas.microsoft.com/office/drawing/2014/main" id="{3DF1D021-6E88-4D7A-812C-EBB2FB119131}"/>
              </a:ext>
            </a:extLst>
          </p:cNvPr>
          <p:cNvGrpSpPr/>
          <p:nvPr>
            <p:custDataLst>
              <p:tags r:id="rId11"/>
            </p:custDataLst>
          </p:nvPr>
        </p:nvGrpSpPr>
        <p:grpSpPr>
          <a:xfrm>
            <a:off x="12585700" y="0"/>
            <a:ext cx="3815080" cy="647700"/>
            <a:chOff x="12585700" y="0"/>
            <a:chExt cx="3815080" cy="647700"/>
          </a:xfrm>
        </p:grpSpPr>
        <p:sp>
          <p:nvSpPr>
            <p:cNvPr id="23" name="RemarkBack">
              <a:extLst>
                <a:ext uri="{FF2B5EF4-FFF2-40B4-BE49-F238E27FC236}">
                  <a16:creationId xmlns:a16="http://schemas.microsoft.com/office/drawing/2014/main" id="{7F2448D7-FEEF-4E9E-8D4C-2D8803AE8D85}"/>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Block">
              <a:extLst>
                <a:ext uri="{FF2B5EF4-FFF2-40B4-BE49-F238E27FC236}">
                  <a16:creationId xmlns:a16="http://schemas.microsoft.com/office/drawing/2014/main" id="{C8DBDAC4-237E-47C8-A305-14DC8A1D59A3}"/>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markTitleText">
              <a:extLst>
                <a:ext uri="{FF2B5EF4-FFF2-40B4-BE49-F238E27FC236}">
                  <a16:creationId xmlns:a16="http://schemas.microsoft.com/office/drawing/2014/main" id="{00A20BAB-063E-4870-A125-7048112EE7D8}"/>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EE0344F7-34DB-4D35-BF53-FD83188789B9}"/>
              </a:ext>
            </a:extLst>
          </p:cNvPr>
          <p:cNvSpPr/>
          <p:nvPr>
            <p:custDataLst>
              <p:tags r:id="rId1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4241F135-F7CF-4610-B167-FF70EE309010}"/>
              </a:ext>
            </a:extLst>
          </p:cNvPr>
          <p:cNvSpPr/>
          <p:nvPr>
            <p:custDataLst>
              <p:tags r:id="rId1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a:extLst>
              <a:ext uri="{FF2B5EF4-FFF2-40B4-BE49-F238E27FC236}">
                <a16:creationId xmlns:a16="http://schemas.microsoft.com/office/drawing/2014/main" id="{127506E7-61B7-48D6-9885-943F5C437A1E}"/>
              </a:ext>
            </a:extLst>
          </p:cNvPr>
          <p:cNvSpPr txBox="1"/>
          <p:nvPr>
            <p:custDataLst>
              <p:tags r:id="rId1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20" name="组合 19">
            <a:extLst>
              <a:ext uri="{FF2B5EF4-FFF2-40B4-BE49-F238E27FC236}">
                <a16:creationId xmlns:a16="http://schemas.microsoft.com/office/drawing/2014/main" id="{6777CA6B-11A4-489F-95E1-B57A8111E550}"/>
              </a:ext>
            </a:extLst>
          </p:cNvPr>
          <p:cNvGrpSpPr/>
          <p:nvPr>
            <p:custDataLst>
              <p:tags r:id="rId15"/>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4B745DAA-DE31-410D-B12A-7C4A093D1B3A}"/>
                </a:ext>
              </a:extLst>
            </p:cNvPr>
            <p:cNvSpPr/>
            <p:nvPr>
              <p:custDataLst>
                <p:tags r:id="rId1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8B5676DD-85CD-4DA7-84F6-E2EDE10EFA13}"/>
                </a:ext>
              </a:extLst>
            </p:cNvPr>
            <p:cNvSpPr/>
            <p:nvPr>
              <p:custDataLst>
                <p:tags r:id="rId1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068C9437-15F5-4F72-8966-21FFBBF94ACA}"/>
                </a:ext>
              </a:extLst>
            </p:cNvPr>
            <p:cNvSpPr txBox="1"/>
            <p:nvPr>
              <p:custDataLst>
                <p:tags r:id="rId19"/>
              </p:custDataLst>
            </p:nvPr>
          </p:nvSpPr>
          <p:spPr>
            <a:xfrm>
              <a:off x="254000" y="0"/>
              <a:ext cx="1905000" cy="635000"/>
            </a:xfrm>
            <a:prstGeom prst="rect">
              <a:avLst/>
            </a:prstGeom>
            <a:noFill/>
          </p:spPr>
          <p:txBody>
            <a:bodyPr vert="horz" wrap="non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CE91DFB4-9357-47A8-B9A4-0AD08ED5FBAC}"/>
                </a:ext>
              </a:extLst>
            </p:cNvPr>
            <p:cNvSpPr txBox="1"/>
            <p:nvPr>
              <p:custDataLst>
                <p:tags r:id="rId2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E50F133-0C92-4377-859A-ACD1309303DE}"/>
              </a:ext>
            </a:extLst>
          </p:cNvPr>
          <p:cNvPicPr>
            <a:picLocks/>
          </p:cNvPicPr>
          <p:nvPr>
            <p:custDataLst>
              <p:tags r:id="rId16"/>
            </p:custDataLst>
          </p:nvPr>
        </p:nvPicPr>
        <p:blipFill>
          <a:blip r:embed="rId26"/>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63020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effectLst>
                  <a:outerShdw blurRad="38100" dist="38100" dir="2700000" algn="tl">
                    <a:srgbClr val="C0C0C0"/>
                  </a:outerShdw>
                </a:effectLst>
              </a:rPr>
              <a:t>计算机发展应用</a:t>
            </a:r>
          </a:p>
          <a:p>
            <a:pPr eaLnBrk="1" hangingPunct="1">
              <a:defRPr/>
            </a:pPr>
            <a:r>
              <a:rPr lang="zh-CN" altLang="en-US" dirty="0">
                <a:effectLst>
                  <a:outerShdw blurRad="38100" dist="38100" dir="2700000" algn="tl">
                    <a:srgbClr val="C0C0C0"/>
                  </a:outerShdw>
                </a:effectLst>
              </a:rPr>
              <a:t>计算机系统组成</a:t>
            </a:r>
          </a:p>
          <a:p>
            <a:pPr eaLnBrk="1" hangingPunct="1">
              <a:defRPr/>
            </a:pPr>
            <a:r>
              <a:rPr lang="zh-CN" altLang="en-US" dirty="0">
                <a:effectLst>
                  <a:outerShdw blurRad="38100" dist="38100" dir="2700000" algn="tl">
                    <a:srgbClr val="C0C0C0"/>
                  </a:outerShdw>
                </a:effectLst>
              </a:rPr>
              <a:t>计算机系统层次结构</a:t>
            </a:r>
            <a:endParaRPr lang="en-US" altLang="zh-CN" dirty="0">
              <a:effectLst>
                <a:outerShdw blurRad="38100" dist="38100" dir="2700000" algn="tl">
                  <a:srgbClr val="C0C0C0"/>
                </a:outerShdw>
              </a:effectLst>
            </a:endParaRPr>
          </a:p>
          <a:p>
            <a:pPr eaLnBrk="1" hangingPunct="1">
              <a:defRPr/>
            </a:pPr>
            <a:r>
              <a:rPr lang="zh-CN" altLang="en-US" dirty="0">
                <a:solidFill>
                  <a:srgbClr val="C00000"/>
                </a:solidFill>
                <a:effectLst>
                  <a:outerShdw blurRad="38100" dist="38100" dir="2700000" algn="tl">
                    <a:srgbClr val="C0C0C0"/>
                  </a:outerShdw>
                </a:effectLst>
              </a:rPr>
              <a:t>计算机系统性能评价</a:t>
            </a:r>
          </a:p>
          <a:p>
            <a:pPr eaLnBrk="1" hangingPunct="1">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3339481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时间指标的应用思考</a:t>
            </a:r>
          </a:p>
        </p:txBody>
      </p:sp>
      <p:sp>
        <p:nvSpPr>
          <p:cNvPr id="3" name="内容占位符 2"/>
          <p:cNvSpPr>
            <a:spLocks noGrp="1"/>
          </p:cNvSpPr>
          <p:nvPr>
            <p:ph idx="1"/>
          </p:nvPr>
        </p:nvSpPr>
        <p:spPr/>
        <p:txBody>
          <a:bodyPr/>
          <a:lstStyle/>
          <a:p>
            <a:r>
              <a:rPr lang="zh-CN" altLang="en-US" dirty="0"/>
              <a:t>计算机性能指标是确定的吗？</a:t>
            </a:r>
          </a:p>
        </p:txBody>
      </p:sp>
      <p:graphicFrame>
        <p:nvGraphicFramePr>
          <p:cNvPr id="4" name="表格 3">
            <a:extLst>
              <a:ext uri="{FF2B5EF4-FFF2-40B4-BE49-F238E27FC236}">
                <a16:creationId xmlns:a16="http://schemas.microsoft.com/office/drawing/2014/main" id="{6BD99343-6F07-4067-A042-B55A3327CC2A}"/>
              </a:ext>
            </a:extLst>
          </p:cNvPr>
          <p:cNvGraphicFramePr>
            <a:graphicFrameLocks noGrp="1"/>
          </p:cNvGraphicFramePr>
          <p:nvPr>
            <p:extLst>
              <p:ext uri="{D42A27DB-BD31-4B8C-83A1-F6EECF244321}">
                <p14:modId xmlns:p14="http://schemas.microsoft.com/office/powerpoint/2010/main" val="2639384949"/>
              </p:ext>
            </p:extLst>
          </p:nvPr>
        </p:nvGraphicFramePr>
        <p:xfrm>
          <a:off x="1042076" y="2090057"/>
          <a:ext cx="9961346" cy="3253631"/>
        </p:xfrm>
        <a:graphic>
          <a:graphicData uri="http://schemas.openxmlformats.org/drawingml/2006/table">
            <a:tbl>
              <a:tblPr firstRow="1" bandRow="1">
                <a:tableStyleId>{5C22544A-7EE6-4342-B048-85BDC9FD1C3A}</a:tableStyleId>
              </a:tblPr>
              <a:tblGrid>
                <a:gridCol w="2383720">
                  <a:extLst>
                    <a:ext uri="{9D8B030D-6E8A-4147-A177-3AD203B41FA5}">
                      <a16:colId xmlns:a16="http://schemas.microsoft.com/office/drawing/2014/main" val="20000"/>
                    </a:ext>
                  </a:extLst>
                </a:gridCol>
                <a:gridCol w="3788813">
                  <a:extLst>
                    <a:ext uri="{9D8B030D-6E8A-4147-A177-3AD203B41FA5}">
                      <a16:colId xmlns:a16="http://schemas.microsoft.com/office/drawing/2014/main" val="4242893074"/>
                    </a:ext>
                  </a:extLst>
                </a:gridCol>
                <a:gridCol w="3788813">
                  <a:extLst>
                    <a:ext uri="{9D8B030D-6E8A-4147-A177-3AD203B41FA5}">
                      <a16:colId xmlns:a16="http://schemas.microsoft.com/office/drawing/2014/main" val="20001"/>
                    </a:ext>
                  </a:extLst>
                </a:gridCol>
              </a:tblGrid>
              <a:tr h="727571">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硬件或软件指标</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2300" dirty="0">
                          <a:latin typeface="微软雅黑" panose="020B0503020204020204" pitchFamily="34" charset="-122"/>
                          <a:ea typeface="微软雅黑" panose="020B0503020204020204" pitchFamily="34" charset="-122"/>
                        </a:rPr>
                        <a:t>如何影响</a:t>
                      </a:r>
                    </a:p>
                  </a:txBody>
                  <a:tcPr marL="106899" marR="106899" marT="53449" marB="53449"/>
                </a:tc>
                <a:tc>
                  <a:txBody>
                    <a:bodyPr/>
                    <a:lstStyle/>
                    <a:p>
                      <a:pPr algn="ctr">
                        <a:lnSpc>
                          <a:spcPct val="150000"/>
                        </a:lnSpc>
                      </a:pPr>
                      <a:r>
                        <a:rPr lang="zh-CN" altLang="en-US" sz="2300" dirty="0">
                          <a:latin typeface="微软雅黑" panose="020B0503020204020204" pitchFamily="34" charset="-122"/>
                          <a:ea typeface="微软雅黑" panose="020B0503020204020204" pitchFamily="34" charset="-122"/>
                        </a:rPr>
                        <a:t>影响什么</a:t>
                      </a:r>
                    </a:p>
                  </a:txBody>
                  <a:tcPr marL="106899" marR="106899" marT="53449" marB="53449"/>
                </a:tc>
                <a:extLst>
                  <a:ext uri="{0D108BD9-81ED-4DB2-BD59-A6C34878D82A}">
                    <a16:rowId xmlns:a16="http://schemas.microsoft.com/office/drawing/2014/main" val="10000"/>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算法</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 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1"/>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编程语言</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algn="ctr">
                        <a:lnSpc>
                          <a:spcPct val="150000"/>
                        </a:lnSpc>
                      </a:pPr>
                      <a:r>
                        <a:rPr lang="zh-CN" altLang="en-US" sz="2300" baseline="0" dirty="0">
                          <a:solidFill>
                            <a:srgbClr val="404040"/>
                          </a:solidFill>
                          <a:latin typeface="微软雅黑" panose="020B0503020204020204" pitchFamily="34" charset="-122"/>
                          <a:ea typeface="微软雅黑" panose="020B0503020204020204" pitchFamily="34" charset="-122"/>
                        </a:rPr>
                        <a:t> </a:t>
                      </a:r>
                      <a:r>
                        <a:rPr lang="en-US" altLang="zh-CN" sz="2300" dirty="0">
                          <a:solidFill>
                            <a:srgbClr val="404040"/>
                          </a:solidFill>
                          <a:latin typeface="微软雅黑" panose="020B0503020204020204" pitchFamily="34" charset="-122"/>
                          <a:ea typeface="微软雅黑" panose="020B0503020204020204" pitchFamily="34" charset="-122"/>
                        </a:rPr>
                        <a:t>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2"/>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编译程序</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影响指令数量和指令类型</a:t>
                      </a:r>
                    </a:p>
                  </a:txBody>
                  <a:tcPr marL="106899" marR="106899" marT="53449" marB="53449"/>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300" dirty="0">
                          <a:solidFill>
                            <a:srgbClr val="404040"/>
                          </a:solidFill>
                          <a:latin typeface="微软雅黑" panose="020B0503020204020204" pitchFamily="34" charset="-122"/>
                          <a:ea typeface="微软雅黑" panose="020B0503020204020204" pitchFamily="34" charset="-122"/>
                        </a:rPr>
                        <a:t> CPI</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MIPS</a:t>
                      </a:r>
                      <a:r>
                        <a:rPr lang="zh-CN" altLang="en-US" sz="2300" dirty="0">
                          <a:solidFill>
                            <a:srgbClr val="404040"/>
                          </a:solidFill>
                          <a:latin typeface="微软雅黑" panose="020B0503020204020204" pitchFamily="34" charset="-122"/>
                          <a:ea typeface="微软雅黑" panose="020B0503020204020204" pitchFamily="34" charset="-122"/>
                        </a:rPr>
                        <a:t>、</a:t>
                      </a:r>
                      <a:r>
                        <a:rPr lang="en-US" altLang="zh-CN" sz="2300" dirty="0">
                          <a:solidFill>
                            <a:srgbClr val="404040"/>
                          </a:solidFill>
                          <a:latin typeface="微软雅黑" panose="020B0503020204020204" pitchFamily="34" charset="-122"/>
                          <a:ea typeface="微软雅黑" panose="020B0503020204020204" pitchFamily="34" charset="-122"/>
                        </a:rPr>
                        <a:t>CPU</a:t>
                      </a:r>
                      <a:r>
                        <a:rPr lang="zh-CN" altLang="en-US" sz="2300" dirty="0">
                          <a:solidFill>
                            <a:srgbClr val="404040"/>
                          </a:solidFill>
                          <a:latin typeface="微软雅黑" panose="020B0503020204020204" pitchFamily="34" charset="-122"/>
                          <a:ea typeface="微软雅黑" panose="020B0503020204020204" pitchFamily="34" charset="-122"/>
                        </a:rPr>
                        <a:t>时间</a:t>
                      </a:r>
                    </a:p>
                  </a:txBody>
                  <a:tcPr marL="106899" marR="106899" marT="53449" marB="53449"/>
                </a:tc>
                <a:extLst>
                  <a:ext uri="{0D108BD9-81ED-4DB2-BD59-A6C34878D82A}">
                    <a16:rowId xmlns:a16="http://schemas.microsoft.com/office/drawing/2014/main" val="10003"/>
                  </a:ext>
                </a:extLst>
              </a:tr>
              <a:tr h="631515">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指令集体系结构</a:t>
                      </a:r>
                    </a:p>
                  </a:txBody>
                  <a:tcPr marL="106899" marR="106899" marT="53449" marB="53449"/>
                </a:tc>
                <a:tc>
                  <a:txBody>
                    <a:bodyPr/>
                    <a:lstStyle/>
                    <a:p>
                      <a:pPr algn="ctr">
                        <a:lnSpc>
                          <a:spcPct val="150000"/>
                        </a:lnSpc>
                      </a:pPr>
                      <a:r>
                        <a:rPr lang="zh-CN" altLang="en-US" sz="2300" dirty="0">
                          <a:solidFill>
                            <a:srgbClr val="404040"/>
                          </a:solidFill>
                          <a:latin typeface="微软雅黑" panose="020B0503020204020204" pitchFamily="34" charset="-122"/>
                          <a:ea typeface="微软雅黑" panose="020B0503020204020204" pitchFamily="34" charset="-122"/>
                        </a:rPr>
                        <a:t>全面影响</a:t>
                      </a:r>
                    </a:p>
                  </a:txBody>
                  <a:tcPr marL="106899" marR="106899" marT="53449" marB="53449"/>
                </a:tc>
                <a:tc>
                  <a:txBody>
                    <a:bodyPr/>
                    <a:lstStyle/>
                    <a:p>
                      <a:pPr algn="ctr">
                        <a:lnSpc>
                          <a:spcPct val="150000"/>
                        </a:lnSpc>
                      </a:pPr>
                      <a:r>
                        <a:rPr lang="en-US" altLang="zh-CN" sz="2300" i="1" dirty="0">
                          <a:solidFill>
                            <a:srgbClr val="404040"/>
                          </a:solidFill>
                          <a:latin typeface="微软雅黑" panose="020B0503020204020204" pitchFamily="34" charset="-122"/>
                          <a:ea typeface="微软雅黑" panose="020B0503020204020204" pitchFamily="34" charset="-122"/>
                        </a:rPr>
                        <a:t>f</a:t>
                      </a:r>
                      <a:r>
                        <a:rPr lang="en-US" altLang="zh-CN" sz="2300" dirty="0">
                          <a:solidFill>
                            <a:srgbClr val="404040"/>
                          </a:solidFill>
                          <a:latin typeface="微软雅黑" panose="020B0503020204020204" pitchFamily="34" charset="-122"/>
                          <a:ea typeface="微软雅黑" panose="020B0503020204020204" pitchFamily="34" charset="-122"/>
                        </a:rPr>
                        <a:t> /T </a:t>
                      </a:r>
                      <a:r>
                        <a:rPr lang="en-US" altLang="zh-CN" sz="2300" baseline="0" dirty="0">
                          <a:solidFill>
                            <a:srgbClr val="404040"/>
                          </a:solidFill>
                          <a:latin typeface="微软雅黑" panose="020B0503020204020204" pitchFamily="34" charset="-122"/>
                          <a:ea typeface="微软雅黑" panose="020B0503020204020204" pitchFamily="34" charset="-122"/>
                        </a:rPr>
                        <a:t> CPI  MIPS  CPU</a:t>
                      </a:r>
                      <a:r>
                        <a:rPr lang="zh-CN" altLang="en-US" sz="2300" baseline="0" dirty="0">
                          <a:solidFill>
                            <a:srgbClr val="404040"/>
                          </a:solidFill>
                          <a:latin typeface="微软雅黑" panose="020B0503020204020204" pitchFamily="34" charset="-122"/>
                          <a:ea typeface="微软雅黑" panose="020B0503020204020204" pitchFamily="34" charset="-122"/>
                        </a:rPr>
                        <a:t>时间</a:t>
                      </a:r>
                      <a:endParaRPr lang="zh-CN" altLang="en-US" sz="2300" dirty="0">
                        <a:solidFill>
                          <a:srgbClr val="404040"/>
                        </a:solidFill>
                        <a:latin typeface="微软雅黑" panose="020B0503020204020204" pitchFamily="34" charset="-122"/>
                        <a:ea typeface="微软雅黑" panose="020B0503020204020204" pitchFamily="34" charset="-122"/>
                      </a:endParaRPr>
                    </a:p>
                  </a:txBody>
                  <a:tcPr marL="106899" marR="106899" marT="53449" marB="53449"/>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9873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07AE9-6CC4-4216-8991-9BC8F9990669}"/>
              </a:ext>
            </a:extLst>
          </p:cNvPr>
          <p:cNvSpPr>
            <a:spLocks noGrp="1"/>
          </p:cNvSpPr>
          <p:nvPr>
            <p:ph type="title"/>
          </p:nvPr>
        </p:nvSpPr>
        <p:spPr/>
        <p:txBody>
          <a:bodyPr>
            <a:normAutofit/>
          </a:bodyPr>
          <a:lstStyle/>
          <a:p>
            <a:r>
              <a:rPr lang="zh-CN" altLang="en-US" dirty="0"/>
              <a:t>时间指标的应用思考</a:t>
            </a:r>
          </a:p>
        </p:txBody>
      </p:sp>
      <p:sp>
        <p:nvSpPr>
          <p:cNvPr id="3" name="内容占位符 2">
            <a:extLst>
              <a:ext uri="{FF2B5EF4-FFF2-40B4-BE49-F238E27FC236}">
                <a16:creationId xmlns:a16="http://schemas.microsoft.com/office/drawing/2014/main" id="{22B16081-CB62-482B-9831-498A675FCD13}"/>
              </a:ext>
            </a:extLst>
          </p:cNvPr>
          <p:cNvSpPr>
            <a:spLocks noGrp="1"/>
          </p:cNvSpPr>
          <p:nvPr>
            <p:ph idx="1"/>
          </p:nvPr>
        </p:nvSpPr>
        <p:spPr>
          <a:xfrm>
            <a:off x="487822" y="942763"/>
            <a:ext cx="10515599" cy="1215645"/>
          </a:xfrm>
        </p:spPr>
        <p:txBody>
          <a:bodyPr>
            <a:normAutofit/>
          </a:bodyPr>
          <a:lstStyle/>
          <a:p>
            <a:r>
              <a:rPr lang="zh-CN" altLang="en-US" dirty="0">
                <a:solidFill>
                  <a:srgbClr val="404040"/>
                </a:solidFill>
                <a:sym typeface="Arial" panose="020B0604020202020204" pitchFamily="34" charset="0"/>
              </a:rPr>
              <a:t>计算机性能指标是确定的吗？</a:t>
            </a:r>
            <a:endParaRPr lang="en-US" altLang="zh-CN" dirty="0">
              <a:solidFill>
                <a:srgbClr val="404040"/>
              </a:solidFill>
              <a:sym typeface="Arial" panose="020B0604020202020204" pitchFamily="34" charset="0"/>
            </a:endParaRPr>
          </a:p>
          <a:p>
            <a:r>
              <a:rPr lang="zh-CN" altLang="en-US" dirty="0">
                <a:solidFill>
                  <a:srgbClr val="404040"/>
                </a:solidFill>
                <a:sym typeface="Arial" panose="020B0604020202020204" pitchFamily="34" charset="0"/>
              </a:rPr>
              <a:t>如何合理利用时间指标评测计算机性能？</a:t>
            </a:r>
          </a:p>
        </p:txBody>
      </p:sp>
      <p:grpSp>
        <p:nvGrpSpPr>
          <p:cNvPr id="4" name="组合 3">
            <a:extLst>
              <a:ext uri="{FF2B5EF4-FFF2-40B4-BE49-F238E27FC236}">
                <a16:creationId xmlns:a16="http://schemas.microsoft.com/office/drawing/2014/main" id="{E71C186A-B491-4750-B99E-987B4C7BABF7}"/>
              </a:ext>
            </a:extLst>
          </p:cNvPr>
          <p:cNvGrpSpPr/>
          <p:nvPr/>
        </p:nvGrpSpPr>
        <p:grpSpPr>
          <a:xfrm>
            <a:off x="1543924" y="2565970"/>
            <a:ext cx="4445543" cy="2897883"/>
            <a:chOff x="1578690" y="1888133"/>
            <a:chExt cx="4688659" cy="3056361"/>
          </a:xfrm>
        </p:grpSpPr>
        <p:grpSp>
          <p:nvGrpSpPr>
            <p:cNvPr id="5" name="组合 4">
              <a:extLst>
                <a:ext uri="{FF2B5EF4-FFF2-40B4-BE49-F238E27FC236}">
                  <a16:creationId xmlns:a16="http://schemas.microsoft.com/office/drawing/2014/main" id="{883342B7-B944-463F-9015-68AFF7683A60}"/>
                </a:ext>
              </a:extLst>
            </p:cNvPr>
            <p:cNvGrpSpPr/>
            <p:nvPr/>
          </p:nvGrpSpPr>
          <p:grpSpPr>
            <a:xfrm>
              <a:off x="1578690" y="1888133"/>
              <a:ext cx="4688659" cy="3056361"/>
              <a:chOff x="1499936" y="1888133"/>
              <a:chExt cx="4688659" cy="3056361"/>
            </a:xfrm>
          </p:grpSpPr>
          <p:sp>
            <p:nvSpPr>
              <p:cNvPr id="7" name="Freeform 23">
                <a:extLst>
                  <a:ext uri="{FF2B5EF4-FFF2-40B4-BE49-F238E27FC236}">
                    <a16:creationId xmlns:a16="http://schemas.microsoft.com/office/drawing/2014/main" id="{755AC523-7659-43A3-A0A6-919DB3B16753}"/>
                  </a:ext>
                </a:extLst>
              </p:cNvPr>
              <p:cNvSpPr/>
              <p:nvPr/>
            </p:nvSpPr>
            <p:spPr bwMode="auto">
              <a:xfrm rot="5400000">
                <a:off x="2316085" y="1071984"/>
                <a:ext cx="3056361" cy="4688659"/>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chemeClr val="accent6">
                  <a:lumMod val="50000"/>
                  <a:alpha val="79999"/>
                </a:scheme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E56FE59-2B8C-4FF3-8FE1-9E241A61EBAB}"/>
                  </a:ext>
                </a:extLst>
              </p:cNvPr>
              <p:cNvSpPr/>
              <p:nvPr/>
            </p:nvSpPr>
            <p:spPr>
              <a:xfrm>
                <a:off x="2087221" y="2737662"/>
                <a:ext cx="3514087" cy="1335695"/>
              </a:xfrm>
              <a:prstGeom prst="rect">
                <a:avLst/>
              </a:prstGeom>
            </p:spPr>
            <p:txBody>
              <a:bodyPr wrap="square" anchor="ctr">
                <a:spAutoFit/>
              </a:bodyPr>
              <a:lstStyle/>
              <a:p>
                <a:pPr>
                  <a:lnSpc>
                    <a:spcPct val="120000"/>
                  </a:lnSpc>
                  <a:spcBef>
                    <a:spcPts val="569"/>
                  </a:spcBef>
                  <a:spcAft>
                    <a:spcPts val="569"/>
                  </a:spcAft>
                </a:pPr>
                <a:r>
                  <a:rPr lang="en-US" altLang="zh-CN" sz="2181" i="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f</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CPI</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MIPS</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CPU</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时间在评价计算机性能方面的特点和不足</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6" name="Freeform 72">
              <a:extLst>
                <a:ext uri="{FF2B5EF4-FFF2-40B4-BE49-F238E27FC236}">
                  <a16:creationId xmlns:a16="http://schemas.microsoft.com/office/drawing/2014/main" id="{6CDB8DDD-8FE5-4421-A32A-E004857D511A}"/>
                </a:ext>
              </a:extLst>
            </p:cNvPr>
            <p:cNvSpPr>
              <a:spLocks noEditPoints="1"/>
            </p:cNvSpPr>
            <p:nvPr/>
          </p:nvSpPr>
          <p:spPr bwMode="auto">
            <a:xfrm>
              <a:off x="5096055" y="4321758"/>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grpSp>
        <p:nvGrpSpPr>
          <p:cNvPr id="9" name="组合 8">
            <a:extLst>
              <a:ext uri="{FF2B5EF4-FFF2-40B4-BE49-F238E27FC236}">
                <a16:creationId xmlns:a16="http://schemas.microsoft.com/office/drawing/2014/main" id="{3A628AF3-19FE-4ABC-B83B-9E5D05DE3E2A}"/>
              </a:ext>
            </a:extLst>
          </p:cNvPr>
          <p:cNvGrpSpPr/>
          <p:nvPr/>
        </p:nvGrpSpPr>
        <p:grpSpPr>
          <a:xfrm>
            <a:off x="6300430" y="2555725"/>
            <a:ext cx="4445540" cy="2897881"/>
            <a:chOff x="6642334" y="1888133"/>
            <a:chExt cx="4688655" cy="3056359"/>
          </a:xfrm>
        </p:grpSpPr>
        <p:grpSp>
          <p:nvGrpSpPr>
            <p:cNvPr id="10" name="组合 9">
              <a:extLst>
                <a:ext uri="{FF2B5EF4-FFF2-40B4-BE49-F238E27FC236}">
                  <a16:creationId xmlns:a16="http://schemas.microsoft.com/office/drawing/2014/main" id="{4BCE164D-0914-4701-A57D-FDE66A6B4A12}"/>
                </a:ext>
              </a:extLst>
            </p:cNvPr>
            <p:cNvGrpSpPr/>
            <p:nvPr/>
          </p:nvGrpSpPr>
          <p:grpSpPr>
            <a:xfrm>
              <a:off x="6642334" y="1888133"/>
              <a:ext cx="4688655" cy="3056359"/>
              <a:chOff x="6563580" y="1888133"/>
              <a:chExt cx="4688655" cy="3056359"/>
            </a:xfrm>
          </p:grpSpPr>
          <p:sp>
            <p:nvSpPr>
              <p:cNvPr id="12" name="Freeform 23">
                <a:extLst>
                  <a:ext uri="{FF2B5EF4-FFF2-40B4-BE49-F238E27FC236}">
                    <a16:creationId xmlns:a16="http://schemas.microsoft.com/office/drawing/2014/main" id="{8999B7A8-26B4-4646-81FE-DD94E80F6828}"/>
                  </a:ext>
                </a:extLst>
              </p:cNvPr>
              <p:cNvSpPr/>
              <p:nvPr/>
            </p:nvSpPr>
            <p:spPr bwMode="auto">
              <a:xfrm rot="5400000">
                <a:off x="7379728" y="1071985"/>
                <a:ext cx="3056359" cy="4688655"/>
              </a:xfrm>
              <a:custGeom>
                <a:avLst/>
                <a:gdLst>
                  <a:gd name="T0" fmla="*/ 2147483647 w 768"/>
                  <a:gd name="T1" fmla="*/ 467981701 h 1189"/>
                  <a:gd name="T2" fmla="*/ 2147483647 w 768"/>
                  <a:gd name="T3" fmla="*/ 0 h 1189"/>
                  <a:gd name="T4" fmla="*/ 1745210502 w 768"/>
                  <a:gd name="T5" fmla="*/ 467981701 h 1189"/>
                  <a:gd name="T6" fmla="*/ 0 w 768"/>
                  <a:gd name="T7" fmla="*/ 1033204400 h 1189"/>
                  <a:gd name="T8" fmla="*/ 0 w 768"/>
                  <a:gd name="T9" fmla="*/ 1677437412 h 1189"/>
                  <a:gd name="T10" fmla="*/ 0 w 768"/>
                  <a:gd name="T11" fmla="*/ 2147483647 h 1189"/>
                  <a:gd name="T12" fmla="*/ 0 w 768"/>
                  <a:gd name="T13" fmla="*/ 2147483647 h 1189"/>
                  <a:gd name="T14" fmla="*/ 1737054542 w 768"/>
                  <a:gd name="T15" fmla="*/ 2147483647 h 1189"/>
                  <a:gd name="T16" fmla="*/ 2147483647 w 768"/>
                  <a:gd name="T17" fmla="*/ 2147483647 h 1189"/>
                  <a:gd name="T18" fmla="*/ 2147483647 w 768"/>
                  <a:gd name="T19" fmla="*/ 2147483647 h 1189"/>
                  <a:gd name="T20" fmla="*/ 2147483647 w 768"/>
                  <a:gd name="T21" fmla="*/ 2147483647 h 1189"/>
                  <a:gd name="T22" fmla="*/ 2147483647 w 768"/>
                  <a:gd name="T23" fmla="*/ 2147483647 h 1189"/>
                  <a:gd name="T24" fmla="*/ 2147483647 w 768"/>
                  <a:gd name="T25" fmla="*/ 1677437412 h 1189"/>
                  <a:gd name="T26" fmla="*/ 2147483647 w 768"/>
                  <a:gd name="T27" fmla="*/ 1033204400 h 1189"/>
                  <a:gd name="T28" fmla="*/ 2147483647 w 768"/>
                  <a:gd name="T29" fmla="*/ 467981701 h 11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68"/>
                  <a:gd name="T46" fmla="*/ 0 h 1189"/>
                  <a:gd name="T47" fmla="*/ 768 w 768"/>
                  <a:gd name="T48" fmla="*/ 1189 h 11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68" h="1189">
                    <a:moveTo>
                      <a:pt x="553" y="77"/>
                    </a:moveTo>
                    <a:cubicBezTo>
                      <a:pt x="444" y="68"/>
                      <a:pt x="384" y="0"/>
                      <a:pt x="384" y="0"/>
                    </a:cubicBezTo>
                    <a:cubicBezTo>
                      <a:pt x="384" y="0"/>
                      <a:pt x="324" y="68"/>
                      <a:pt x="214" y="77"/>
                    </a:cubicBezTo>
                    <a:cubicBezTo>
                      <a:pt x="105" y="87"/>
                      <a:pt x="0" y="133"/>
                      <a:pt x="0" y="170"/>
                    </a:cubicBezTo>
                    <a:cubicBezTo>
                      <a:pt x="0" y="276"/>
                      <a:pt x="0" y="276"/>
                      <a:pt x="0" y="276"/>
                    </a:cubicBezTo>
                    <a:cubicBezTo>
                      <a:pt x="0" y="912"/>
                      <a:pt x="0" y="912"/>
                      <a:pt x="0" y="912"/>
                    </a:cubicBezTo>
                    <a:cubicBezTo>
                      <a:pt x="0" y="1018"/>
                      <a:pt x="0" y="1018"/>
                      <a:pt x="0" y="1018"/>
                    </a:cubicBezTo>
                    <a:cubicBezTo>
                      <a:pt x="0" y="1055"/>
                      <a:pt x="104" y="1101"/>
                      <a:pt x="213" y="1111"/>
                    </a:cubicBezTo>
                    <a:cubicBezTo>
                      <a:pt x="323" y="1121"/>
                      <a:pt x="382" y="1189"/>
                      <a:pt x="382" y="1189"/>
                    </a:cubicBezTo>
                    <a:cubicBezTo>
                      <a:pt x="382" y="1189"/>
                      <a:pt x="443" y="1121"/>
                      <a:pt x="553" y="1111"/>
                    </a:cubicBezTo>
                    <a:cubicBezTo>
                      <a:pt x="662" y="1101"/>
                      <a:pt x="768" y="1055"/>
                      <a:pt x="768" y="1018"/>
                    </a:cubicBezTo>
                    <a:cubicBezTo>
                      <a:pt x="768" y="912"/>
                      <a:pt x="768" y="912"/>
                      <a:pt x="768" y="912"/>
                    </a:cubicBezTo>
                    <a:cubicBezTo>
                      <a:pt x="768" y="276"/>
                      <a:pt x="768" y="276"/>
                      <a:pt x="768" y="276"/>
                    </a:cubicBezTo>
                    <a:cubicBezTo>
                      <a:pt x="768" y="170"/>
                      <a:pt x="768" y="170"/>
                      <a:pt x="768" y="170"/>
                    </a:cubicBezTo>
                    <a:cubicBezTo>
                      <a:pt x="768" y="133"/>
                      <a:pt x="663" y="87"/>
                      <a:pt x="553" y="77"/>
                    </a:cubicBezTo>
                    <a:close/>
                  </a:path>
                </a:pathLst>
              </a:custGeom>
              <a:solidFill>
                <a:srgbClr val="0066BE">
                  <a:alpha val="79999"/>
                </a:srgbClr>
              </a:solidFill>
              <a:ln>
                <a:noFill/>
              </a:ln>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2275">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6FFE6A5-5BF5-4AD9-AD41-A9C7AB3D38DB}"/>
                  </a:ext>
                </a:extLst>
              </p:cNvPr>
              <p:cNvSpPr/>
              <p:nvPr/>
            </p:nvSpPr>
            <p:spPr>
              <a:xfrm>
                <a:off x="7134322" y="2525278"/>
                <a:ext cx="3737670" cy="1760458"/>
              </a:xfrm>
              <a:prstGeom prst="rect">
                <a:avLst/>
              </a:prstGeom>
            </p:spPr>
            <p:txBody>
              <a:bodyPr wrap="square" anchor="ctr">
                <a:spAutoFit/>
              </a:bodyPr>
              <a:lstStyle/>
              <a:p>
                <a:pPr>
                  <a:lnSpc>
                    <a:spcPct val="120000"/>
                  </a:lnSpc>
                  <a:spcBef>
                    <a:spcPts val="569"/>
                  </a:spcBef>
                  <a:spcAft>
                    <a:spcPts val="569"/>
                  </a:spcAft>
                </a:pP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如何科学合理测试计算机系统的综合性能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有哪些常用测试工具</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测试结果能否真实反映计算机的实际性能</a:t>
                </a:r>
                <a:r>
                  <a:rPr lang="en-US" altLang="zh-CN" sz="218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p>
            </p:txBody>
          </p:sp>
        </p:grpSp>
        <p:sp>
          <p:nvSpPr>
            <p:cNvPr id="11" name="Freeform 72">
              <a:extLst>
                <a:ext uri="{FF2B5EF4-FFF2-40B4-BE49-F238E27FC236}">
                  <a16:creationId xmlns:a16="http://schemas.microsoft.com/office/drawing/2014/main" id="{41848F4A-D585-4DAD-9CC8-FF36696207F0}"/>
                </a:ext>
              </a:extLst>
            </p:cNvPr>
            <p:cNvSpPr>
              <a:spLocks noEditPoints="1"/>
            </p:cNvSpPr>
            <p:nvPr/>
          </p:nvSpPr>
          <p:spPr bwMode="auto">
            <a:xfrm>
              <a:off x="10124736" y="4321756"/>
              <a:ext cx="584007" cy="622736"/>
            </a:xfrm>
            <a:custGeom>
              <a:avLst/>
              <a:gdLst>
                <a:gd name="T0" fmla="*/ 147352097 w 358"/>
                <a:gd name="T1" fmla="*/ 338038029 h 382"/>
                <a:gd name="T2" fmla="*/ 373602235 w 358"/>
                <a:gd name="T3" fmla="*/ 72933121 h 382"/>
                <a:gd name="T4" fmla="*/ 386364314 w 358"/>
                <a:gd name="T5" fmla="*/ 130815858 h 382"/>
                <a:gd name="T6" fmla="*/ 389845664 w 358"/>
                <a:gd name="T7" fmla="*/ 206064418 h 382"/>
                <a:gd name="T8" fmla="*/ 392165847 w 358"/>
                <a:gd name="T9" fmla="*/ 283627374 h 382"/>
                <a:gd name="T10" fmla="*/ 372441067 w 358"/>
                <a:gd name="T11" fmla="*/ 363506778 h 382"/>
                <a:gd name="T12" fmla="*/ 314428974 w 358"/>
                <a:gd name="T13" fmla="*/ 442227386 h 382"/>
                <a:gd name="T14" fmla="*/ 199563735 w 358"/>
                <a:gd name="T15" fmla="*/ 261631717 h 382"/>
                <a:gd name="T16" fmla="*/ 142711733 w 358"/>
                <a:gd name="T17" fmla="*/ 228060009 h 382"/>
                <a:gd name="T18" fmla="*/ 145031915 w 358"/>
                <a:gd name="T19" fmla="*/ 240793845 h 382"/>
                <a:gd name="T20" fmla="*/ 201883917 w 358"/>
                <a:gd name="T21" fmla="*/ 273208909 h 382"/>
                <a:gd name="T22" fmla="*/ 199563735 w 358"/>
                <a:gd name="T23" fmla="*/ 261631717 h 382"/>
                <a:gd name="T24" fmla="*/ 334152677 w 358"/>
                <a:gd name="T25" fmla="*/ 157442360 h 382"/>
                <a:gd name="T26" fmla="*/ 305147169 w 358"/>
                <a:gd name="T27" fmla="*/ 144707447 h 382"/>
                <a:gd name="T28" fmla="*/ 198403644 w 358"/>
                <a:gd name="T29" fmla="*/ 81036080 h 382"/>
                <a:gd name="T30" fmla="*/ 171717241 w 358"/>
                <a:gd name="T31" fmla="*/ 62513631 h 382"/>
                <a:gd name="T32" fmla="*/ 198403644 w 358"/>
                <a:gd name="T33" fmla="*/ 81036080 h 382"/>
                <a:gd name="T34" fmla="*/ 236692035 w 358"/>
                <a:gd name="T35" fmla="*/ 45148917 h 382"/>
                <a:gd name="T36" fmla="*/ 223928879 w 358"/>
                <a:gd name="T37" fmla="*/ 74090841 h 382"/>
                <a:gd name="T38" fmla="*/ 299345636 w 358"/>
                <a:gd name="T39" fmla="*/ 119239741 h 382"/>
                <a:gd name="T40" fmla="*/ 317909247 w 358"/>
                <a:gd name="T41" fmla="*/ 92613273 h 382"/>
                <a:gd name="T42" fmla="*/ 299345636 w 358"/>
                <a:gd name="T43" fmla="*/ 119239741 h 382"/>
                <a:gd name="T44" fmla="*/ 288903740 w 358"/>
                <a:gd name="T45" fmla="*/ 63671350 h 382"/>
                <a:gd name="T46" fmla="*/ 262217269 w 358"/>
                <a:gd name="T47" fmla="*/ 82193800 h 382"/>
                <a:gd name="T48" fmla="*/ 211165723 w 358"/>
                <a:gd name="T49" fmla="*/ 241951564 h 382"/>
                <a:gd name="T50" fmla="*/ 154313721 w 358"/>
                <a:gd name="T51" fmla="*/ 208379857 h 382"/>
                <a:gd name="T52" fmla="*/ 156633903 w 358"/>
                <a:gd name="T53" fmla="*/ 219955974 h 382"/>
                <a:gd name="T54" fmla="*/ 213486982 w 358"/>
                <a:gd name="T55" fmla="*/ 253528757 h 382"/>
                <a:gd name="T56" fmla="*/ 211165723 w 358"/>
                <a:gd name="T57" fmla="*/ 241951564 h 382"/>
                <a:gd name="T58" fmla="*/ 182160215 w 358"/>
                <a:gd name="T59" fmla="*/ 120397461 h 382"/>
                <a:gd name="T60" fmla="*/ 215807164 w 358"/>
                <a:gd name="T61" fmla="*/ 225744570 h 382"/>
                <a:gd name="T62" fmla="*/ 257575828 w 358"/>
                <a:gd name="T63" fmla="*/ 104189390 h 382"/>
                <a:gd name="T64" fmla="*/ 157795071 w 358"/>
                <a:gd name="T65" fmla="*/ 275524348 h 382"/>
                <a:gd name="T66" fmla="*/ 149672280 w 358"/>
                <a:gd name="T67" fmla="*/ 250055600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58"/>
                <a:gd name="T103" fmla="*/ 0 h 382"/>
                <a:gd name="T104" fmla="*/ 358 w 358"/>
                <a:gd name="T105" fmla="*/ 382 h 3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endParaRPr lang="zh-CN" altLang="en-US" sz="1707"/>
            </a:p>
          </p:txBody>
        </p:sp>
      </p:grpSp>
    </p:spTree>
    <p:extLst>
      <p:ext uri="{BB962C8B-B14F-4D97-AF65-F5344CB8AC3E}">
        <p14:creationId xmlns:p14="http://schemas.microsoft.com/office/powerpoint/2010/main" val="31940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par>
                          <p:cTn id="8" fill="hold">
                            <p:stCondLst>
                              <p:cond delay="500"/>
                            </p:stCondLst>
                            <p:childTnLst>
                              <p:par>
                                <p:cTn id="9" presetID="3" presetClass="entr" presetSubtype="5"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A0E25-90AC-4A56-A99F-C9D109876F1C}"/>
              </a:ext>
            </a:extLst>
          </p:cNvPr>
          <p:cNvSpPr>
            <a:spLocks noGrp="1"/>
          </p:cNvSpPr>
          <p:nvPr>
            <p:ph type="title"/>
          </p:nvPr>
        </p:nvSpPr>
        <p:spPr/>
        <p:txBody>
          <a:bodyPr/>
          <a:lstStyle/>
          <a:p>
            <a:r>
              <a:rPr lang="zh-CN" altLang="en-US" dirty="0"/>
              <a:t>关键时间指标</a:t>
            </a:r>
          </a:p>
        </p:txBody>
      </p:sp>
      <p:sp>
        <p:nvSpPr>
          <p:cNvPr id="3" name="内容占位符 2">
            <a:extLst>
              <a:ext uri="{FF2B5EF4-FFF2-40B4-BE49-F238E27FC236}">
                <a16:creationId xmlns:a16="http://schemas.microsoft.com/office/drawing/2014/main" id="{A5AA37DC-57C4-4F36-991D-566FD57613B9}"/>
              </a:ext>
            </a:extLst>
          </p:cNvPr>
          <p:cNvSpPr>
            <a:spLocks noGrp="1"/>
          </p:cNvSpPr>
          <p:nvPr>
            <p:ph idx="1"/>
          </p:nvPr>
        </p:nvSpPr>
        <p:spPr>
          <a:xfrm>
            <a:off x="487822" y="942764"/>
            <a:ext cx="10949435" cy="5637024"/>
          </a:xfrm>
        </p:spPr>
        <p:txBody>
          <a:bodyPr>
            <a:normAutofit/>
          </a:bodyPr>
          <a:lstStyle/>
          <a:p>
            <a:pPr>
              <a:lnSpc>
                <a:spcPct val="150000"/>
              </a:lnSpc>
            </a:pPr>
            <a:r>
              <a:rPr lang="zh-CN" altLang="en-US" dirty="0">
                <a:solidFill>
                  <a:schemeClr val="tx1">
                    <a:lumMod val="75000"/>
                    <a:lumOff val="25000"/>
                  </a:schemeClr>
                </a:solidFill>
              </a:rPr>
              <a:t>实际上</a:t>
            </a:r>
            <a:r>
              <a:rPr lang="zh-CN" altLang="en-US" dirty="0">
                <a:solidFill>
                  <a:srgbClr val="C00000"/>
                </a:solidFill>
              </a:rPr>
              <a:t>频率</a:t>
            </a:r>
            <a:r>
              <a:rPr lang="zh-CN" altLang="en-US" dirty="0">
                <a:solidFill>
                  <a:schemeClr val="tx1">
                    <a:lumMod val="75000"/>
                    <a:lumOff val="25000"/>
                  </a:schemeClr>
                </a:solidFill>
              </a:rPr>
              <a:t>和</a:t>
            </a:r>
            <a:r>
              <a:rPr lang="en-US" altLang="zh-CN" dirty="0">
                <a:solidFill>
                  <a:srgbClr val="C00000"/>
                </a:solidFill>
              </a:rPr>
              <a:t>IPC</a:t>
            </a:r>
            <a:r>
              <a:rPr lang="zh-CN" altLang="en-US" dirty="0">
                <a:solidFill>
                  <a:schemeClr val="tx1">
                    <a:lumMod val="75000"/>
                    <a:lumOff val="25000"/>
                  </a:schemeClr>
                </a:solidFill>
              </a:rPr>
              <a:t>真正决定</a:t>
            </a: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endParaRPr lang="en-US" altLang="zh-CN" sz="2800" dirty="0">
              <a:solidFill>
                <a:schemeClr val="tx1">
                  <a:lumMod val="75000"/>
                  <a:lumOff val="25000"/>
                </a:schemeClr>
              </a:solidFill>
            </a:endParaRPr>
          </a:p>
          <a:p>
            <a:pPr>
              <a:lnSpc>
                <a:spcPct val="150000"/>
              </a:lnSpc>
            </a:pPr>
            <a:r>
              <a:rPr lang="en-US" altLang="zh-CN" dirty="0">
                <a:solidFill>
                  <a:schemeClr val="tx1">
                    <a:lumMod val="75000"/>
                    <a:lumOff val="25000"/>
                  </a:schemeClr>
                </a:solidFill>
              </a:rPr>
              <a:t>CPU</a:t>
            </a:r>
            <a:r>
              <a:rPr lang="zh-CN" altLang="en-US" dirty="0">
                <a:solidFill>
                  <a:schemeClr val="tx1">
                    <a:lumMod val="75000"/>
                    <a:lumOff val="25000"/>
                  </a:schemeClr>
                </a:solidFill>
              </a:rPr>
              <a:t>性能</a:t>
            </a:r>
            <a:r>
              <a:rPr lang="en-US" altLang="zh-CN" dirty="0">
                <a:solidFill>
                  <a:schemeClr val="tx1">
                    <a:lumMod val="75000"/>
                    <a:lumOff val="25000"/>
                  </a:schemeClr>
                </a:solidFill>
              </a:rPr>
              <a:t>=IPC × </a:t>
            </a:r>
            <a:r>
              <a:rPr lang="zh-CN" altLang="en-US" dirty="0">
                <a:solidFill>
                  <a:schemeClr val="tx1">
                    <a:lumMod val="75000"/>
                    <a:lumOff val="25000"/>
                  </a:schemeClr>
                </a:solidFill>
              </a:rPr>
              <a:t>频率  </a:t>
            </a:r>
            <a:r>
              <a:rPr lang="en-US" altLang="zh-CN" dirty="0">
                <a:solidFill>
                  <a:schemeClr val="tx1">
                    <a:lumMod val="75000"/>
                    <a:lumOff val="25000"/>
                  </a:schemeClr>
                </a:solidFill>
              </a:rPr>
              <a:t>(MHz</a:t>
            </a:r>
            <a:r>
              <a:rPr lang="zh-CN" altLang="en-US" dirty="0">
                <a:solidFill>
                  <a:schemeClr val="tx1">
                    <a:lumMod val="75000"/>
                    <a:lumOff val="25000"/>
                  </a:schemeClr>
                </a:solidFill>
              </a:rPr>
              <a:t>时钟速度</a:t>
            </a:r>
            <a:r>
              <a:rPr lang="en-US" altLang="zh-CN" dirty="0">
                <a:solidFill>
                  <a:schemeClr val="tx1">
                    <a:lumMod val="75000"/>
                    <a:lumOff val="25000"/>
                  </a:schemeClr>
                </a:solidFill>
              </a:rPr>
              <a:t>)</a:t>
            </a:r>
          </a:p>
          <a:p>
            <a:pPr lvl="1">
              <a:lnSpc>
                <a:spcPct val="150000"/>
              </a:lnSpc>
            </a:pPr>
            <a:r>
              <a:rPr lang="zh-CN" altLang="en-US" sz="2200" dirty="0"/>
              <a:t>由英特尔提出并被业界广泛认可</a:t>
            </a:r>
          </a:p>
          <a:p>
            <a:pPr>
              <a:lnSpc>
                <a:spcPct val="150000"/>
              </a:lnSpc>
            </a:pPr>
            <a:r>
              <a:rPr lang="zh-CN" altLang="en-US" dirty="0">
                <a:solidFill>
                  <a:schemeClr val="tx1">
                    <a:lumMod val="75000"/>
                    <a:lumOff val="25000"/>
                  </a:schemeClr>
                </a:solidFill>
              </a:rPr>
              <a:t>主频为</a:t>
            </a:r>
            <a:r>
              <a:rPr lang="en-US" altLang="zh-CN" dirty="0">
                <a:solidFill>
                  <a:schemeClr val="tx1">
                    <a:lumMod val="75000"/>
                    <a:lumOff val="25000"/>
                  </a:schemeClr>
                </a:solidFill>
              </a:rPr>
              <a:t>800MHz</a:t>
            </a:r>
            <a:r>
              <a:rPr lang="zh-CN" altLang="en-US" dirty="0">
                <a:solidFill>
                  <a:schemeClr val="tx1">
                    <a:lumMod val="75000"/>
                    <a:lumOff val="25000"/>
                  </a:schemeClr>
                </a:solidFill>
              </a:rPr>
              <a:t>的</a:t>
            </a:r>
            <a:r>
              <a:rPr lang="zh-CN" altLang="en-US" dirty="0">
                <a:solidFill>
                  <a:srgbClr val="0070C0"/>
                </a:solidFill>
              </a:rPr>
              <a:t>安腾处理器   </a:t>
            </a:r>
            <a:r>
              <a:rPr lang="en-US" altLang="zh-CN" dirty="0">
                <a:solidFill>
                  <a:schemeClr val="tx1">
                    <a:lumMod val="75000"/>
                    <a:lumOff val="25000"/>
                  </a:schemeClr>
                </a:solidFill>
              </a:rPr>
              <a:t>&amp;  1800MHz</a:t>
            </a:r>
            <a:r>
              <a:rPr lang="zh-CN" altLang="en-US" dirty="0">
                <a:solidFill>
                  <a:schemeClr val="tx1">
                    <a:lumMod val="75000"/>
                    <a:lumOff val="25000"/>
                  </a:schemeClr>
                </a:solidFill>
              </a:rPr>
              <a:t>的</a:t>
            </a:r>
            <a:r>
              <a:rPr lang="zh-CN" altLang="en-US" dirty="0">
                <a:solidFill>
                  <a:srgbClr val="0070C0"/>
                </a:solidFill>
                <a:hlinkClick r:id="rId3">
                  <a:extLst>
                    <a:ext uri="{A12FA001-AC4F-418D-AE19-62706E023703}">
                      <ahyp:hlinkClr xmlns:ahyp="http://schemas.microsoft.com/office/drawing/2018/hyperlinkcolor" val="tx"/>
                    </a:ext>
                  </a:extLst>
                </a:hlinkClick>
              </a:rPr>
              <a:t>奔腾</a:t>
            </a:r>
            <a:r>
              <a:rPr lang="en-US" altLang="zh-CN" dirty="0">
                <a:solidFill>
                  <a:srgbClr val="0070C0"/>
                </a:solidFill>
                <a:hlinkClick r:id="rId3">
                  <a:extLst>
                    <a:ext uri="{A12FA001-AC4F-418D-AE19-62706E023703}">
                      <ahyp:hlinkClr xmlns:ahyp="http://schemas.microsoft.com/office/drawing/2018/hyperlinkcolor" val="tx"/>
                    </a:ext>
                  </a:extLst>
                </a:hlinkClick>
              </a:rPr>
              <a:t>4</a:t>
            </a:r>
            <a:r>
              <a:rPr lang="zh-CN" altLang="en-US" dirty="0">
                <a:solidFill>
                  <a:srgbClr val="0070C0"/>
                </a:solidFill>
                <a:hlinkClick r:id="rId3">
                  <a:extLst>
                    <a:ext uri="{A12FA001-AC4F-418D-AE19-62706E023703}">
                      <ahyp:hlinkClr xmlns:ahyp="http://schemas.microsoft.com/office/drawing/2018/hyperlinkcolor" val="tx"/>
                    </a:ext>
                  </a:extLst>
                </a:hlinkClick>
              </a:rPr>
              <a:t>处理器</a:t>
            </a:r>
            <a:endParaRPr lang="en-US" altLang="zh-CN" dirty="0">
              <a:solidFill>
                <a:srgbClr val="0070C0"/>
              </a:solidFill>
            </a:endParaRPr>
          </a:p>
          <a:p>
            <a:pPr lvl="1">
              <a:lnSpc>
                <a:spcPct val="150000"/>
              </a:lnSpc>
            </a:pPr>
            <a:r>
              <a:rPr lang="zh-CN" altLang="en-US" sz="2200" dirty="0"/>
              <a:t>企业服务器与台式机</a:t>
            </a:r>
            <a:r>
              <a:rPr lang="en-US" altLang="zh-CN" sz="2200" dirty="0"/>
              <a:t>CPU</a:t>
            </a:r>
          </a:p>
          <a:p>
            <a:endParaRPr lang="zh-CN" altLang="en-US"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510" y="4455042"/>
            <a:ext cx="1778738" cy="1778738"/>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309" y="4404312"/>
            <a:ext cx="2506930" cy="1880197"/>
          </a:xfrm>
          <a:prstGeom prst="rect">
            <a:avLst/>
          </a:prstGeom>
        </p:spPr>
      </p:pic>
      <p:pic>
        <p:nvPicPr>
          <p:cNvPr id="6" name="图片 5"/>
          <p:cNvPicPr>
            <a:picLocks noChangeAspect="1"/>
          </p:cNvPicPr>
          <p:nvPr/>
        </p:nvPicPr>
        <p:blipFill rotWithShape="1">
          <a:blip r:embed="rId6">
            <a:extLst>
              <a:ext uri="{28A0092B-C50C-407E-A947-70E740481C1C}">
                <a14:useLocalDpi xmlns:a14="http://schemas.microsoft.com/office/drawing/2010/main" val="0"/>
              </a:ext>
            </a:extLst>
          </a:blip>
          <a:srcRect l="-2120" t="26097" r="2120" b="27509"/>
          <a:stretch/>
        </p:blipFill>
        <p:spPr>
          <a:xfrm>
            <a:off x="4789567" y="4891494"/>
            <a:ext cx="2345944" cy="1088374"/>
          </a:xfrm>
          <a:prstGeom prst="rect">
            <a:avLst/>
          </a:prstGeom>
        </p:spPr>
      </p:pic>
    </p:spTree>
    <p:extLst>
      <p:ext uri="{BB962C8B-B14F-4D97-AF65-F5344CB8AC3E}">
        <p14:creationId xmlns:p14="http://schemas.microsoft.com/office/powerpoint/2010/main" val="329725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a:t>
            </a:r>
          </a:p>
        </p:txBody>
      </p:sp>
      <p:sp>
        <p:nvSpPr>
          <p:cNvPr id="3" name="内容占位符 2"/>
          <p:cNvSpPr>
            <a:spLocks noGrp="1"/>
          </p:cNvSpPr>
          <p:nvPr>
            <p:ph idx="1"/>
          </p:nvPr>
        </p:nvSpPr>
        <p:spPr/>
        <p:txBody>
          <a:bodyPr>
            <a:normAutofit/>
          </a:bodyPr>
          <a:lstStyle/>
          <a:p>
            <a:pPr>
              <a:lnSpc>
                <a:spcPct val="150000"/>
              </a:lnSpc>
            </a:pPr>
            <a:r>
              <a:rPr lang="zh-CN" altLang="en-US" sz="2800" dirty="0">
                <a:solidFill>
                  <a:schemeClr val="tx1">
                    <a:lumMod val="75000"/>
                    <a:lumOff val="25000"/>
                  </a:schemeClr>
                </a:solidFill>
                <a:sym typeface="Arial" panose="020B0604020202020204" pitchFamily="34" charset="0"/>
              </a:rPr>
              <a:t>性能测试原理</a:t>
            </a:r>
            <a:endParaRPr lang="en-US" altLang="zh-CN" sz="2800" dirty="0">
              <a:solidFill>
                <a:schemeClr val="tx1">
                  <a:lumMod val="75000"/>
                  <a:lumOff val="25000"/>
                </a:schemeClr>
              </a:solidFill>
              <a:sym typeface="Arial" panose="020B0604020202020204" pitchFamily="34" charset="0"/>
            </a:endParaRPr>
          </a:p>
          <a:p>
            <a:pPr lvl="1">
              <a:lnSpc>
                <a:spcPct val="150000"/>
              </a:lnSpc>
            </a:pPr>
            <a:r>
              <a:rPr lang="zh-CN" altLang="en-US" sz="2200" dirty="0">
                <a:sym typeface="Arial" panose="020B0604020202020204" pitchFamily="34" charset="0"/>
              </a:rPr>
              <a:t>计算机中配置了大量传感器和状态寄存器</a:t>
            </a:r>
            <a:endParaRPr lang="en-US" altLang="zh-CN" sz="2200" dirty="0">
              <a:sym typeface="Arial" panose="020B0604020202020204" pitchFamily="34" charset="0"/>
            </a:endParaRPr>
          </a:p>
          <a:p>
            <a:pPr lvl="1">
              <a:lnSpc>
                <a:spcPct val="150000"/>
              </a:lnSpc>
            </a:pPr>
            <a:r>
              <a:rPr lang="zh-CN" altLang="en-US" sz="2200" dirty="0">
                <a:latin typeface="微软雅黑" panose="020B0503020204020204" charset="-122"/>
                <a:ea typeface="微软雅黑" panose="020B0503020204020204" charset="-122"/>
              </a:rPr>
              <a:t>通过读取相应寄存器的值得到系统运行的状况</a:t>
            </a:r>
            <a:endParaRPr lang="en-US" altLang="zh-CN" sz="2200" dirty="0">
              <a:latin typeface="微软雅黑" panose="020B0503020204020204" charset="-122"/>
              <a:ea typeface="微软雅黑" panose="020B0503020204020204" charset="-122"/>
            </a:endParaRPr>
          </a:p>
          <a:p>
            <a:pPr lvl="1">
              <a:lnSpc>
                <a:spcPct val="150000"/>
              </a:lnSpc>
            </a:pPr>
            <a:r>
              <a:rPr lang="zh-CN" altLang="en-US" sz="2200" dirty="0">
                <a:latin typeface="微软雅黑" panose="020B0503020204020204" charset="-122"/>
                <a:ea typeface="微软雅黑" panose="020B0503020204020204" charset="-122"/>
              </a:rPr>
              <a:t>通过实际运行测试关键指标获取性能数据</a:t>
            </a:r>
            <a:endParaRPr lang="en-US" altLang="zh-CN" sz="2200" dirty="0">
              <a:latin typeface="微软雅黑" panose="020B0503020204020204" charset="-122"/>
              <a:ea typeface="微软雅黑" panose="020B0503020204020204" charset="-122"/>
            </a:endParaRPr>
          </a:p>
          <a:p>
            <a:pPr>
              <a:lnSpc>
                <a:spcPct val="150000"/>
              </a:lnSpc>
            </a:pPr>
            <a:r>
              <a:rPr lang="zh-CN" altLang="en-US" dirty="0">
                <a:solidFill>
                  <a:schemeClr val="tx1">
                    <a:lumMod val="75000"/>
                    <a:lumOff val="25000"/>
                  </a:schemeClr>
                </a:solidFill>
                <a:latin typeface="微软雅黑" panose="020B0503020204020204" charset="-122"/>
                <a:ea typeface="微软雅黑" panose="020B0503020204020204" charset="-122"/>
              </a:rPr>
              <a:t>性能测试工具分类</a:t>
            </a:r>
          </a:p>
          <a:p>
            <a:pPr lvl="1">
              <a:lnSpc>
                <a:spcPct val="150000"/>
              </a:lnSpc>
            </a:pPr>
            <a:r>
              <a:rPr lang="en-US" altLang="zh-CN" sz="2200" dirty="0"/>
              <a:t>CPU</a:t>
            </a:r>
            <a:r>
              <a:rPr lang="zh-CN" altLang="en-US" sz="2200" dirty="0"/>
              <a:t>测试工具</a:t>
            </a:r>
            <a:endParaRPr lang="en-US" altLang="zh-CN" sz="2200" dirty="0"/>
          </a:p>
          <a:p>
            <a:pPr lvl="1">
              <a:lnSpc>
                <a:spcPct val="150000"/>
              </a:lnSpc>
            </a:pPr>
            <a:r>
              <a:rPr lang="zh-CN" altLang="en-US" sz="2200" dirty="0"/>
              <a:t>显卡测试工具</a:t>
            </a:r>
            <a:endParaRPr lang="en-US" altLang="zh-CN" sz="2200" dirty="0"/>
          </a:p>
          <a:p>
            <a:pPr lvl="1">
              <a:lnSpc>
                <a:spcPct val="150000"/>
              </a:lnSpc>
            </a:pPr>
            <a:r>
              <a:rPr lang="zh-CN" altLang="en-US" sz="2200" dirty="0"/>
              <a:t>磁盘测试工具</a:t>
            </a:r>
            <a:endParaRPr lang="en-US" altLang="zh-CN" sz="2200" dirty="0"/>
          </a:p>
          <a:p>
            <a:pPr lvl="1">
              <a:lnSpc>
                <a:spcPct val="150000"/>
              </a:lnSpc>
            </a:pPr>
            <a:r>
              <a:rPr lang="zh-CN" altLang="en-US" sz="2200" dirty="0"/>
              <a:t>内存测试工具</a:t>
            </a:r>
            <a:endParaRPr lang="en-US" altLang="zh-CN" sz="22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391" y="3761276"/>
            <a:ext cx="4284283" cy="2413480"/>
          </a:xfrm>
          <a:prstGeom prst="rect">
            <a:avLst/>
          </a:prstGeom>
        </p:spPr>
      </p:pic>
    </p:spTree>
    <p:extLst>
      <p:ext uri="{BB962C8B-B14F-4D97-AF65-F5344CB8AC3E}">
        <p14:creationId xmlns:p14="http://schemas.microsoft.com/office/powerpoint/2010/main" val="36774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par>
                          <p:cTn id="35" fill="hold">
                            <p:stCondLst>
                              <p:cond delay="1000"/>
                            </p:stCondLst>
                            <p:childTnLst>
                              <p:par>
                                <p:cTn id="36" presetID="22" presetClass="entr" presetSubtype="4"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down)">
                                      <p:cBhvr>
                                        <p:cTn id="38" dur="500"/>
                                        <p:tgtEl>
                                          <p:spTgt spid="3">
                                            <p:txEl>
                                              <p:pRg st="7" end="7"/>
                                            </p:txEl>
                                          </p:spTgt>
                                        </p:tgtEl>
                                      </p:cBhvr>
                                    </p:animEffect>
                                  </p:childTnLst>
                                </p:cTn>
                              </p:par>
                            </p:childTnLst>
                          </p:cTn>
                        </p:par>
                        <p:par>
                          <p:cTn id="39" fill="hold">
                            <p:stCondLst>
                              <p:cond delay="1500"/>
                            </p:stCondLst>
                            <p:childTnLst>
                              <p:par>
                                <p:cTn id="40" presetID="22" presetClass="entr" presetSubtype="4"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dow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492" y="4214782"/>
            <a:ext cx="2614112" cy="2443147"/>
          </a:xfrm>
          <a:prstGeom prst="rect">
            <a:avLst/>
          </a:prstGeom>
        </p:spPr>
      </p:pic>
      <p:sp>
        <p:nvSpPr>
          <p:cNvPr id="2" name="标题 1"/>
          <p:cNvSpPr>
            <a:spLocks noGrp="1"/>
          </p:cNvSpPr>
          <p:nvPr>
            <p:ph type="title"/>
          </p:nvPr>
        </p:nvSpPr>
        <p:spPr/>
        <p:txBody>
          <a:bodyPr/>
          <a:lstStyle/>
          <a:p>
            <a:r>
              <a:rPr lang="en-US" altLang="zh-CN" dirty="0"/>
              <a:t>CPU</a:t>
            </a:r>
            <a:r>
              <a:rPr lang="zh-CN" altLang="en-US" dirty="0"/>
              <a:t>测试工具</a:t>
            </a:r>
          </a:p>
        </p:txBody>
      </p:sp>
      <p:sp>
        <p:nvSpPr>
          <p:cNvPr id="3" name="内容占位符 2"/>
          <p:cNvSpPr>
            <a:spLocks noGrp="1"/>
          </p:cNvSpPr>
          <p:nvPr>
            <p:ph idx="1"/>
          </p:nvPr>
        </p:nvSpPr>
        <p:spPr>
          <a:xfrm>
            <a:off x="487822" y="942764"/>
            <a:ext cx="9900187" cy="4256557"/>
          </a:xfrm>
        </p:spPr>
        <p:txBody>
          <a:bodyPr>
            <a:normAutofit/>
          </a:bodyPr>
          <a:lstStyle/>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CPUmark</a:t>
            </a:r>
            <a:r>
              <a:rPr lang="en-US" altLang="zh-CN" sz="2400" b="1" dirty="0">
                <a:solidFill>
                  <a:srgbClr val="404040"/>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综合</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测试，包括系统存储，浮点运算和逻辑运算；</a:t>
            </a:r>
            <a:endParaRPr lang="en-US" altLang="zh-CN" sz="2400" dirty="0">
              <a:solidFill>
                <a:schemeClr val="tx1">
                  <a:lumMod val="75000"/>
                  <a:lumOff val="25000"/>
                </a:schemeClr>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SysID</a:t>
            </a:r>
            <a:r>
              <a:rPr lang="en-US" altLang="zh-CN" sz="2400" dirty="0">
                <a:solidFill>
                  <a:srgbClr val="59B2FF"/>
                </a:solidFill>
                <a:sym typeface="Symbol" panose="05050102010706020507" pitchFamily="18" charset="2"/>
              </a:rPr>
              <a:t> </a:t>
            </a:r>
            <a:r>
              <a:rPr lang="en-US" altLang="zh-CN" sz="2400" dirty="0">
                <a:solidFill>
                  <a:schemeClr val="tx1">
                    <a:lumMod val="75000"/>
                    <a:lumOff val="25000"/>
                  </a:schemeClr>
                </a:solidFill>
                <a:sym typeface="Symbol" panose="05050102010706020507" pitchFamily="18" charset="2"/>
              </a:rPr>
              <a:t>: </a:t>
            </a:r>
            <a:r>
              <a:rPr lang="zh-CN" altLang="en-US" sz="2400" dirty="0">
                <a:solidFill>
                  <a:schemeClr val="tx1">
                    <a:lumMod val="75000"/>
                    <a:lumOff val="25000"/>
                  </a:schemeClr>
                </a:solidFill>
                <a:sym typeface="Symbol" panose="05050102010706020507" pitchFamily="18" charset="2"/>
              </a:rPr>
              <a:t>测试</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电压，运行频率，</a:t>
            </a:r>
            <a:r>
              <a:rPr lang="en-US" altLang="zh-CN" sz="2400" dirty="0">
                <a:solidFill>
                  <a:schemeClr val="tx1">
                    <a:lumMod val="75000"/>
                    <a:lumOff val="25000"/>
                  </a:schemeClr>
                </a:solidFill>
                <a:sym typeface="Symbol" panose="05050102010706020507" pitchFamily="18" charset="2"/>
              </a:rPr>
              <a:t>L1 </a:t>
            </a:r>
            <a:r>
              <a:rPr lang="zh-CN" altLang="en-US" sz="2400" dirty="0">
                <a:solidFill>
                  <a:schemeClr val="tx1">
                    <a:lumMod val="75000"/>
                    <a:lumOff val="25000"/>
                  </a:schemeClr>
                </a:solidFill>
                <a:sym typeface="Symbol" panose="05050102010706020507" pitchFamily="18" charset="2"/>
              </a:rPr>
              <a:t>、</a:t>
            </a:r>
            <a:r>
              <a:rPr lang="en-US" altLang="zh-CN" sz="2400" dirty="0">
                <a:solidFill>
                  <a:schemeClr val="tx1">
                    <a:lumMod val="75000"/>
                    <a:lumOff val="25000"/>
                  </a:schemeClr>
                </a:solidFill>
                <a:sym typeface="Symbol" panose="05050102010706020507" pitchFamily="18" charset="2"/>
              </a:rPr>
              <a:t>L2 Cache</a:t>
            </a:r>
            <a:r>
              <a:rPr lang="zh-CN" altLang="en-US" sz="2400" dirty="0">
                <a:solidFill>
                  <a:schemeClr val="tx1">
                    <a:lumMod val="75000"/>
                    <a:lumOff val="25000"/>
                  </a:schemeClr>
                </a:solidFill>
                <a:sym typeface="Symbol" panose="05050102010706020507" pitchFamily="18" charset="2"/>
              </a:rPr>
              <a:t>等参数；</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Hot CPU Tester </a:t>
            </a:r>
            <a:r>
              <a:rPr lang="en-US" altLang="zh-CN" sz="2400" dirty="0">
                <a:solidFill>
                  <a:schemeClr val="tx1">
                    <a:lumMod val="75000"/>
                    <a:lumOff val="25000"/>
                  </a:schemeClr>
                </a:solidFill>
                <a:sym typeface="Symbol" panose="05050102010706020507" pitchFamily="18" charset="2"/>
              </a:rPr>
              <a:t>:</a:t>
            </a:r>
            <a:r>
              <a:rPr lang="zh-CN" altLang="en-US" sz="2400" dirty="0">
                <a:solidFill>
                  <a:schemeClr val="tx1">
                    <a:lumMod val="75000"/>
                    <a:lumOff val="25000"/>
                  </a:schemeClr>
                </a:solidFill>
                <a:sym typeface="Symbol" panose="05050102010706020507" pitchFamily="18" charset="2"/>
              </a:rPr>
              <a:t>可测试机器稳定性，尤其是超频后的稳定性，找出 </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的最高超频点或缺陷，还可检测</a:t>
            </a:r>
            <a:r>
              <a:rPr lang="en-US" altLang="zh-CN" sz="2400" dirty="0">
                <a:solidFill>
                  <a:schemeClr val="tx1">
                    <a:lumMod val="75000"/>
                    <a:lumOff val="25000"/>
                  </a:schemeClr>
                </a:solidFill>
                <a:sym typeface="Symbol" panose="05050102010706020507" pitchFamily="18" charset="2"/>
              </a:rPr>
              <a:t>CPU</a:t>
            </a:r>
            <a:r>
              <a:rPr lang="zh-CN" altLang="en-US" sz="2400" dirty="0">
                <a:solidFill>
                  <a:schemeClr val="tx1">
                    <a:lumMod val="75000"/>
                    <a:lumOff val="25000"/>
                  </a:schemeClr>
                </a:solidFill>
                <a:sym typeface="Symbol" panose="05050102010706020507" pitchFamily="18" charset="2"/>
              </a:rPr>
              <a:t>的详细性能指标并给出量化的分数值。包括「复杂矩阵」「排序算法」「快速傅立叶变换」「</a:t>
            </a:r>
            <a:r>
              <a:rPr lang="en-US" altLang="zh-CN" sz="2400" dirty="0">
                <a:solidFill>
                  <a:schemeClr val="tx1">
                    <a:lumMod val="75000"/>
                    <a:lumOff val="25000"/>
                  </a:schemeClr>
                </a:solidFill>
                <a:sym typeface="Symbol" panose="05050102010706020507" pitchFamily="18" charset="2"/>
              </a:rPr>
              <a:t>CPU </a:t>
            </a:r>
            <a:r>
              <a:rPr lang="zh-CN" altLang="en-US" sz="2400" dirty="0">
                <a:solidFill>
                  <a:schemeClr val="tx1">
                    <a:lumMod val="75000"/>
                    <a:lumOff val="25000"/>
                  </a:schemeClr>
                </a:solidFill>
                <a:sym typeface="Symbol" panose="05050102010706020507" pitchFamily="18" charset="2"/>
              </a:rPr>
              <a:t>缓存」「内存」「硬盘」及指令集等。另外其</a:t>
            </a:r>
            <a:r>
              <a:rPr lang="en-US" altLang="zh-CN" sz="2400" dirty="0">
                <a:solidFill>
                  <a:schemeClr val="tx1">
                    <a:lumMod val="75000"/>
                    <a:lumOff val="25000"/>
                  </a:schemeClr>
                </a:solidFill>
                <a:sym typeface="Symbol" panose="05050102010706020507" pitchFamily="18" charset="2"/>
              </a:rPr>
              <a:t>CPU/Mem Burn-in</a:t>
            </a:r>
            <a:r>
              <a:rPr lang="zh-CN" altLang="en-US" sz="2400" dirty="0">
                <a:solidFill>
                  <a:schemeClr val="tx1">
                    <a:lumMod val="75000"/>
                    <a:lumOff val="25000"/>
                  </a:schemeClr>
                </a:solidFill>
                <a:sym typeface="Symbol" panose="05050102010706020507" pitchFamily="18" charset="2"/>
              </a:rPr>
              <a:t>）还可以作为新购机时的烤机软件来使用。</a:t>
            </a:r>
          </a:p>
          <a:p>
            <a:endParaRPr lang="zh-CN" altLang="en-US" sz="2400" u="sng" dirty="0"/>
          </a:p>
        </p:txBody>
      </p:sp>
    </p:spTree>
    <p:extLst>
      <p:ext uri="{BB962C8B-B14F-4D97-AF65-F5344CB8AC3E}">
        <p14:creationId xmlns:p14="http://schemas.microsoft.com/office/powerpoint/2010/main" val="3786598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显卡测试工具</a:t>
            </a:r>
          </a:p>
        </p:txBody>
      </p:sp>
      <p:sp>
        <p:nvSpPr>
          <p:cNvPr id="3" name="内容占位符 2"/>
          <p:cNvSpPr>
            <a:spLocks noGrp="1"/>
          </p:cNvSpPr>
          <p:nvPr>
            <p:ph idx="1"/>
          </p:nvPr>
        </p:nvSpPr>
        <p:spPr>
          <a:xfrm>
            <a:off x="487822" y="942764"/>
            <a:ext cx="11005973"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3DMark</a:t>
            </a:r>
            <a:r>
              <a:rPr lang="en-US" altLang="zh-CN" sz="2400" dirty="0">
                <a:solidFill>
                  <a:srgbClr val="C00000"/>
                </a:solidFill>
                <a:sym typeface="Symbol" panose="05050102010706020507" pitchFamily="18" charset="2"/>
              </a:rPr>
              <a:t>: </a:t>
            </a:r>
            <a:r>
              <a:rPr lang="zh-CN" altLang="en-US" sz="2400" dirty="0">
                <a:solidFill>
                  <a:srgbClr val="404040"/>
                </a:solidFill>
                <a:sym typeface="Symbol" panose="05050102010706020507" pitchFamily="18" charset="2"/>
              </a:rPr>
              <a:t>除衡量显卡性能外，已渐渐转变成一款衡量整机性能的软件；已发行</a:t>
            </a:r>
            <a:r>
              <a:rPr lang="en-US" altLang="zh-CN" sz="2400" dirty="0">
                <a:solidFill>
                  <a:srgbClr val="404040"/>
                </a:solidFill>
                <a:sym typeface="Symbol" panose="05050102010706020507" pitchFamily="18" charset="2"/>
              </a:rPr>
              <a:t>3Dmark99</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3Dmark 11</a:t>
            </a:r>
            <a:r>
              <a:rPr lang="zh-CN" altLang="en-US" sz="2400" dirty="0">
                <a:solidFill>
                  <a:srgbClr val="404040"/>
                </a:solidFill>
                <a:sym typeface="Symbol" panose="05050102010706020507" pitchFamily="18" charset="2"/>
              </a:rPr>
              <a:t>和</a:t>
            </a:r>
            <a:r>
              <a:rPr lang="en-US" altLang="zh-CN" sz="2400" dirty="0">
                <a:solidFill>
                  <a:srgbClr val="404040"/>
                </a:solidFill>
                <a:sym typeface="Symbol" panose="05050102010706020507" pitchFamily="18" charset="2"/>
              </a:rPr>
              <a:t>The new 3DMark</a:t>
            </a:r>
            <a:r>
              <a:rPr lang="zh-CN" altLang="en-US" sz="2400" dirty="0">
                <a:solidFill>
                  <a:srgbClr val="404040"/>
                </a:solidFill>
                <a:sym typeface="Symbol" panose="05050102010706020507" pitchFamily="18" charset="2"/>
              </a:rPr>
              <a:t>等近</a:t>
            </a:r>
            <a:r>
              <a:rPr lang="en-US" altLang="zh-CN" sz="2400" dirty="0">
                <a:solidFill>
                  <a:srgbClr val="404040"/>
                </a:solidFill>
                <a:sym typeface="Symbol" panose="05050102010706020507" pitchFamily="18" charset="2"/>
              </a:rPr>
              <a:t>10</a:t>
            </a:r>
            <a:r>
              <a:rPr lang="zh-CN" altLang="en-US" sz="2400" dirty="0">
                <a:solidFill>
                  <a:srgbClr val="404040"/>
                </a:solidFill>
                <a:sym typeface="Symbol" panose="05050102010706020507" pitchFamily="18" charset="2"/>
              </a:rPr>
              <a:t>个版本；</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N-Bench2</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重点测试</a:t>
            </a:r>
            <a:r>
              <a:rPr lang="en-US" altLang="zh-CN" sz="2400" dirty="0">
                <a:solidFill>
                  <a:srgbClr val="404040"/>
                </a:solidFill>
                <a:sym typeface="Symbol" panose="05050102010706020507" pitchFamily="18" charset="2"/>
              </a:rPr>
              <a:t>CPU</a:t>
            </a:r>
            <a:r>
              <a:rPr lang="zh-CN" altLang="en-US" sz="2400" dirty="0">
                <a:solidFill>
                  <a:srgbClr val="404040"/>
                </a:solidFill>
                <a:sym typeface="Symbol" panose="05050102010706020507" pitchFamily="18" charset="2"/>
              </a:rPr>
              <a:t>以及系统图形性能；</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err="1">
                <a:solidFill>
                  <a:srgbClr val="C00000"/>
                </a:solidFill>
                <a:sym typeface="Symbol" panose="05050102010706020507" pitchFamily="18" charset="2"/>
              </a:rPr>
              <a:t>FurMark</a:t>
            </a:r>
            <a:r>
              <a:rPr lang="zh-CN" altLang="en-US" sz="2400" b="1"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通过皮毛渲染算法来衡量显卡的性能及其稳定性，提供了全屏</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窗口、预定分辨率、基于时间或帧的测试、多种多重采样反锯齿、竞赛等多种模式。</a:t>
            </a:r>
          </a:p>
          <a:p>
            <a:endParaRPr lang="zh-CN" altLang="en-US" dirty="0"/>
          </a:p>
        </p:txBody>
      </p:sp>
      <p:pic>
        <p:nvPicPr>
          <p:cNvPr id="5" name="图片 4"/>
          <p:cNvPicPr>
            <a:picLocks noChangeAspect="1"/>
          </p:cNvPicPr>
          <p:nvPr/>
        </p:nvPicPr>
        <p:blipFill>
          <a:blip r:embed="rId2"/>
          <a:stretch>
            <a:fillRect/>
          </a:stretch>
        </p:blipFill>
        <p:spPr>
          <a:xfrm>
            <a:off x="7480168" y="4033276"/>
            <a:ext cx="3523254" cy="2452583"/>
          </a:xfrm>
          <a:prstGeom prst="rect">
            <a:avLst/>
          </a:prstGeom>
        </p:spPr>
      </p:pic>
    </p:spTree>
    <p:extLst>
      <p:ext uri="{BB962C8B-B14F-4D97-AF65-F5344CB8AC3E}">
        <p14:creationId xmlns:p14="http://schemas.microsoft.com/office/powerpoint/2010/main" val="2301137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内存测试工具</a:t>
            </a:r>
          </a:p>
        </p:txBody>
      </p:sp>
      <p:sp>
        <p:nvSpPr>
          <p:cNvPr id="3" name="内容占位符 2"/>
          <p:cNvSpPr>
            <a:spLocks noGrp="1"/>
          </p:cNvSpPr>
          <p:nvPr>
            <p:ph idx="1"/>
          </p:nvPr>
        </p:nvSpPr>
        <p:spPr>
          <a:xfrm>
            <a:off x="487822" y="942764"/>
            <a:ext cx="11080401" cy="5637024"/>
          </a:xfrm>
        </p:spPr>
        <p:txBody>
          <a:bodyPr/>
          <a:lstStyle/>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CTSPD</a:t>
            </a:r>
            <a:r>
              <a:rPr lang="en-US" altLang="zh-CN" sz="2400" dirty="0">
                <a:solidFill>
                  <a:srgbClr val="C00000"/>
                </a:solidFill>
                <a:sym typeface="Symbol" panose="05050102010706020507" pitchFamily="18" charset="2"/>
              </a:rPr>
              <a:t>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选择主板厂商及型号后可详细测试内存的信息，包括</a:t>
            </a:r>
            <a:r>
              <a:rPr lang="en-US" altLang="zh-CN" sz="2400" dirty="0">
                <a:solidFill>
                  <a:srgbClr val="404040"/>
                </a:solidFill>
                <a:sym typeface="Symbol" panose="05050102010706020507" pitchFamily="18" charset="2"/>
              </a:rPr>
              <a:t>:CAS latency (</a:t>
            </a:r>
            <a:r>
              <a:rPr lang="zh-CN" altLang="en-US" sz="2400" dirty="0">
                <a:solidFill>
                  <a:srgbClr val="404040"/>
                </a:solidFill>
                <a:sym typeface="Symbol" panose="05050102010706020507" pitchFamily="18" charset="2"/>
              </a:rPr>
              <a:t>列地址选通时延</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to CAS delay(RAS</a:t>
            </a:r>
            <a:r>
              <a:rPr lang="zh-CN" altLang="en-US" sz="2400" dirty="0">
                <a:solidFill>
                  <a:srgbClr val="404040"/>
                </a:solidFill>
                <a:sym typeface="Symbol" panose="05050102010706020507" pitchFamily="18" charset="2"/>
              </a:rPr>
              <a:t>到</a:t>
            </a:r>
            <a:r>
              <a:rPr lang="en-US" altLang="zh-CN" sz="2400" dirty="0">
                <a:solidFill>
                  <a:srgbClr val="404040"/>
                </a:solidFill>
                <a:sym typeface="Symbol" panose="05050102010706020507" pitchFamily="18" charset="2"/>
              </a:rPr>
              <a:t>CAS</a:t>
            </a:r>
            <a:r>
              <a:rPr lang="zh-CN" altLang="en-US" sz="2400" dirty="0">
                <a:solidFill>
                  <a:srgbClr val="404040"/>
                </a:solidFill>
                <a:sym typeface="Symbol" panose="05050102010706020507" pitchFamily="18" charset="2"/>
              </a:rPr>
              <a:t>的相对延迟时间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RAS </a:t>
            </a:r>
            <a:r>
              <a:rPr lang="en-US" altLang="zh-CN" sz="2400" dirty="0" err="1">
                <a:solidFill>
                  <a:srgbClr val="404040"/>
                </a:solidFill>
                <a:sym typeface="Symbol" panose="05050102010706020507" pitchFamily="18" charset="2"/>
              </a:rPr>
              <a:t>precharge</a:t>
            </a:r>
            <a:r>
              <a:rPr lang="en-US" altLang="zh-CN" sz="2400" dirty="0">
                <a:solidFill>
                  <a:srgbClr val="404040"/>
                </a:solidFill>
                <a:sym typeface="Symbol" panose="05050102010706020507" pitchFamily="18" charset="2"/>
              </a:rPr>
              <a:t> </a:t>
            </a:r>
            <a:r>
              <a:rPr lang="en-US" altLang="zh-CN" sz="2400" dirty="0" err="1">
                <a:solidFill>
                  <a:srgbClr val="404040"/>
                </a:solidFill>
                <a:sym typeface="Symbol" panose="05050102010706020507" pitchFamily="18" charset="2"/>
              </a:rPr>
              <a:t>Trp</a:t>
            </a:r>
            <a:r>
              <a:rPr lang="en-US" altLang="zh-CN" sz="2400" dirty="0">
                <a:solidFill>
                  <a:srgbClr val="404040"/>
                </a:solidFill>
                <a:sym typeface="Symbol" panose="05050102010706020507" pitchFamily="18" charset="2"/>
              </a:rPr>
              <a:t> (RAS</a:t>
            </a:r>
            <a:r>
              <a:rPr lang="zh-CN" altLang="en-US" sz="2400" dirty="0">
                <a:solidFill>
                  <a:srgbClr val="404040"/>
                </a:solidFill>
                <a:sym typeface="Symbol" panose="05050102010706020507" pitchFamily="18" charset="2"/>
              </a:rPr>
              <a:t>预充电时间</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内存生产厂商和</a:t>
            </a:r>
            <a:r>
              <a:rPr lang="en-US" altLang="zh-CN" sz="2400" dirty="0">
                <a:solidFill>
                  <a:srgbClr val="404040"/>
                </a:solidFill>
                <a:sym typeface="Symbol" panose="05050102010706020507" pitchFamily="18" charset="2"/>
              </a:rPr>
              <a:t>DIMM</a:t>
            </a:r>
            <a:r>
              <a:rPr lang="zh-CN" altLang="en-US" sz="2400" dirty="0">
                <a:solidFill>
                  <a:srgbClr val="404040"/>
                </a:solidFill>
                <a:sym typeface="Symbol" panose="05050102010706020507" pitchFamily="18" charset="2"/>
              </a:rPr>
              <a:t>编号等信息。</a:t>
            </a:r>
            <a:endParaRPr lang="en-US" altLang="zh-CN" sz="2400" dirty="0">
              <a:solidFill>
                <a:srgbClr val="404040"/>
              </a:solidFill>
              <a:sym typeface="Symbol" panose="05050102010706020507" pitchFamily="18" charset="2"/>
            </a:endParaRP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Speed</a:t>
            </a:r>
            <a:r>
              <a:rPr lang="en-US" altLang="zh-CN" sz="2400" dirty="0">
                <a:solidFill>
                  <a:srgbClr val="404040"/>
                </a:solidFill>
                <a:sym typeface="Symbol" panose="05050102010706020507" pitchFamily="18" charset="2"/>
              </a:rPr>
              <a:t>: </a:t>
            </a:r>
            <a:r>
              <a:rPr lang="zh-CN" altLang="en-US" sz="2400" dirty="0">
                <a:solidFill>
                  <a:srgbClr val="404040"/>
                </a:solidFill>
                <a:sym typeface="Symbol" panose="05050102010706020507" pitchFamily="18" charset="2"/>
              </a:rPr>
              <a:t>通过读写不同大小的块状数据来测试内存的性能；</a:t>
            </a:r>
          </a:p>
          <a:p>
            <a:pPr algn="just">
              <a:lnSpc>
                <a:spcPct val="150000"/>
              </a:lnSpc>
              <a:spcBef>
                <a:spcPts val="0"/>
              </a:spcBef>
              <a:buSzPct val="80000"/>
              <a:buFont typeface="Wingdings" panose="05000000000000000000" pitchFamily="2" charset="2"/>
              <a:buChar char="u"/>
            </a:pPr>
            <a:r>
              <a:rPr lang="en-US" altLang="zh-CN" sz="2400" b="1" dirty="0">
                <a:solidFill>
                  <a:srgbClr val="C00000"/>
                </a:solidFill>
                <a:sym typeface="Symbol" panose="05050102010706020507" pitchFamily="18" charset="2"/>
              </a:rPr>
              <a:t>Memory Transfer Timing Utility </a:t>
            </a:r>
            <a:r>
              <a:rPr lang="en-US" altLang="zh-CN" sz="2400" dirty="0">
                <a:solidFill>
                  <a:srgbClr val="404040"/>
                </a:solidFill>
                <a:sym typeface="Symbol" panose="05050102010706020507" pitchFamily="18" charset="2"/>
              </a:rPr>
              <a:t>:</a:t>
            </a:r>
            <a:r>
              <a:rPr lang="zh-CN" altLang="en-US" sz="2400" dirty="0">
                <a:solidFill>
                  <a:srgbClr val="404040"/>
                </a:solidFill>
                <a:sym typeface="Symbol" panose="05050102010706020507" pitchFamily="18" charset="2"/>
              </a:rPr>
              <a:t>通过对源文件和目标文件进行校正和非校正复制，测试内存的读、写速率；</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90" y="4019468"/>
            <a:ext cx="3657600" cy="2560320"/>
          </a:xfrm>
          <a:prstGeom prst="rect">
            <a:avLst/>
          </a:prstGeom>
        </p:spPr>
      </p:pic>
    </p:spTree>
    <p:extLst>
      <p:ext uri="{BB962C8B-B14F-4D97-AF65-F5344CB8AC3E}">
        <p14:creationId xmlns:p14="http://schemas.microsoft.com/office/powerpoint/2010/main" val="188839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综合测试工具</a:t>
            </a:r>
          </a:p>
        </p:txBody>
      </p:sp>
      <p:pic>
        <p:nvPicPr>
          <p:cNvPr id="7" name="内容占位符 6"/>
          <p:cNvPicPr>
            <a:picLocks noGrp="1" noChangeAspect="1"/>
          </p:cNvPicPr>
          <p:nvPr>
            <p:ph idx="1"/>
          </p:nvPr>
        </p:nvPicPr>
        <p:blipFill rotWithShape="1">
          <a:blip r:embed="rId2"/>
          <a:srcRect b="19592"/>
          <a:stretch/>
        </p:blipFill>
        <p:spPr>
          <a:xfrm>
            <a:off x="1099020" y="875255"/>
            <a:ext cx="10021361" cy="5653136"/>
          </a:xfrm>
          <a:prstGeom prst="rect">
            <a:avLst/>
          </a:prstGeom>
        </p:spPr>
      </p:pic>
    </p:spTree>
    <p:extLst>
      <p:ext uri="{BB962C8B-B14F-4D97-AF65-F5344CB8AC3E}">
        <p14:creationId xmlns:p14="http://schemas.microsoft.com/office/powerpoint/2010/main" val="14099461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计算机性能测试 </a:t>
            </a:r>
            <a:r>
              <a:rPr lang="en-US" altLang="zh-CN" dirty="0"/>
              <a:t>Benchmark</a:t>
            </a:r>
            <a:endParaRPr lang="zh-CN" altLang="en-US" dirty="0"/>
          </a:p>
        </p:txBody>
      </p:sp>
      <p:sp>
        <p:nvSpPr>
          <p:cNvPr id="3" name="内容占位符 2"/>
          <p:cNvSpPr>
            <a:spLocks noGrp="1"/>
          </p:cNvSpPr>
          <p:nvPr>
            <p:ph idx="1"/>
          </p:nvPr>
        </p:nvSpPr>
        <p:spPr>
          <a:xfrm>
            <a:off x="487822" y="942764"/>
            <a:ext cx="10878383" cy="5637024"/>
          </a:xfrm>
        </p:spPr>
        <p:txBody>
          <a:bodyPr/>
          <a:lstStyle/>
          <a:p>
            <a:pPr marL="203200" indent="-203200" algn="just">
              <a:lnSpc>
                <a:spcPct val="150000"/>
              </a:lnSpc>
            </a:pPr>
            <a:r>
              <a:rPr lang="zh-CN" altLang="en-US" sz="2400" dirty="0"/>
              <a:t>用基准程序来评测计算机的性能</a:t>
            </a:r>
          </a:p>
          <a:p>
            <a:pPr marL="685800" lvl="1" indent="-190500" algn="just">
              <a:lnSpc>
                <a:spcPct val="150000"/>
              </a:lnSpc>
            </a:pPr>
            <a:r>
              <a:rPr lang="zh-CN" altLang="en-US" sz="2200" dirty="0"/>
              <a:t>专门用来进行性能评价的一组程序</a:t>
            </a:r>
            <a:r>
              <a:rPr lang="en-US" altLang="zh-CN" sz="2200" dirty="0"/>
              <a:t>,</a:t>
            </a:r>
            <a:r>
              <a:rPr lang="zh-CN" altLang="en-US" sz="2200" dirty="0"/>
              <a:t>运行实际负载来反映性能</a:t>
            </a:r>
          </a:p>
          <a:p>
            <a:pPr marL="685800" lvl="1" indent="-190500" algn="just">
              <a:lnSpc>
                <a:spcPct val="150000"/>
              </a:lnSpc>
            </a:pPr>
            <a:r>
              <a:rPr lang="zh-CN" altLang="en-US" sz="2200" dirty="0"/>
              <a:t>最好的基准程序是用户实际使用的程序或典型的简单程序</a:t>
            </a:r>
          </a:p>
          <a:p>
            <a:pPr marL="203200" indent="-203200" algn="just">
              <a:lnSpc>
                <a:spcPct val="150000"/>
              </a:lnSpc>
            </a:pPr>
            <a:r>
              <a:rPr lang="zh-CN" altLang="en-US" sz="2400" dirty="0"/>
              <a:t>基准程序的缺陷</a:t>
            </a:r>
          </a:p>
          <a:p>
            <a:pPr marL="685800" lvl="1" indent="-190500" algn="just">
              <a:lnSpc>
                <a:spcPct val="150000"/>
              </a:lnSpc>
            </a:pPr>
            <a:r>
              <a:rPr lang="zh-CN" altLang="en-US" sz="2200" dirty="0"/>
              <a:t>基准程序性能与某段短代码密切相关时，会被利用以得到不当的性能评测结果，硬件系统设计人员或编译器开发者针对这些代码片段进行特殊的优化，使得执行这段代码的速度非常快</a:t>
            </a:r>
          </a:p>
          <a:p>
            <a:pPr marL="1257300" lvl="2" indent="-342900" algn="just">
              <a:lnSpc>
                <a:spcPct val="150000"/>
              </a:lnSpc>
            </a:pPr>
            <a:r>
              <a:rPr lang="en-US" altLang="zh-CN" dirty="0"/>
              <a:t>Intel Pentium</a:t>
            </a:r>
            <a:r>
              <a:rPr lang="zh-CN" altLang="en-US" dirty="0"/>
              <a:t>处理器运行</a:t>
            </a:r>
            <a:r>
              <a:rPr lang="en-US" altLang="zh-CN" dirty="0" err="1"/>
              <a:t>SPECint</a:t>
            </a:r>
            <a:r>
              <a:rPr lang="zh-CN" altLang="en-US" dirty="0"/>
              <a:t>时用了公司内部使用的特殊编译器，使其性能极高</a:t>
            </a:r>
          </a:p>
          <a:p>
            <a:pPr marL="1257300" lvl="2" indent="-342900" algn="just">
              <a:lnSpc>
                <a:spcPct val="150000"/>
              </a:lnSpc>
            </a:pPr>
            <a:r>
              <a:rPr lang="zh-CN" altLang="en-US" dirty="0"/>
              <a:t>矩阵乘法程序</a:t>
            </a:r>
            <a:r>
              <a:rPr lang="en-US" altLang="zh-CN" dirty="0"/>
              <a:t>SPECmatrix300</a:t>
            </a:r>
            <a:r>
              <a:rPr lang="zh-CN" altLang="en-US" dirty="0"/>
              <a:t>有</a:t>
            </a:r>
            <a:r>
              <a:rPr lang="en-US" altLang="zh-CN" dirty="0"/>
              <a:t>99%</a:t>
            </a:r>
            <a:r>
              <a:rPr lang="zh-CN" altLang="en-US" dirty="0"/>
              <a:t>的时间运行在一行语句上，有些厂商用特殊编译器优化该语句，使性能达</a:t>
            </a:r>
            <a:r>
              <a:rPr lang="en-US" altLang="zh-CN" dirty="0"/>
              <a:t>VAX11/780</a:t>
            </a:r>
            <a:r>
              <a:rPr lang="zh-CN" altLang="en-US" dirty="0"/>
              <a:t>的</a:t>
            </a:r>
            <a:r>
              <a:rPr lang="en-US" altLang="zh-CN" dirty="0"/>
              <a:t>729.8</a:t>
            </a:r>
            <a:r>
              <a:rPr lang="zh-CN" altLang="en-US" dirty="0"/>
              <a:t>倍！</a:t>
            </a:r>
          </a:p>
          <a:p>
            <a:pPr algn="just"/>
            <a:endParaRPr lang="zh-CN" altLang="en-US" dirty="0"/>
          </a:p>
          <a:p>
            <a:pPr algn="just"/>
            <a:endParaRPr lang="zh-CN" altLang="en-US" dirty="0"/>
          </a:p>
        </p:txBody>
      </p:sp>
    </p:spTree>
    <p:extLst>
      <p:ext uri="{BB962C8B-B14F-4D97-AF65-F5344CB8AC3E}">
        <p14:creationId xmlns:p14="http://schemas.microsoft.com/office/powerpoint/2010/main" val="622823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性能测试程序</a:t>
            </a:r>
          </a:p>
        </p:txBody>
      </p:sp>
      <p:sp>
        <p:nvSpPr>
          <p:cNvPr id="3" name="内容占位符 2"/>
          <p:cNvSpPr>
            <a:spLocks noGrp="1"/>
          </p:cNvSpPr>
          <p:nvPr>
            <p:ph idx="1"/>
          </p:nvPr>
        </p:nvSpPr>
        <p:spPr/>
        <p:txBody>
          <a:bodyPr>
            <a:normAutofit/>
          </a:bodyPr>
          <a:lstStyle/>
          <a:p>
            <a:r>
              <a:rPr lang="zh-CN" altLang="en-US" dirty="0"/>
              <a:t>计算机综合测试程序  </a:t>
            </a:r>
            <a:endParaRPr lang="en-US" altLang="zh-CN" dirty="0"/>
          </a:p>
          <a:p>
            <a:pPr lvl="1"/>
            <a:r>
              <a:rPr lang="en-US" altLang="zh-CN" dirty="0"/>
              <a:t>SPEC     </a:t>
            </a:r>
          </a:p>
          <a:p>
            <a:r>
              <a:rPr lang="zh-CN" altLang="en-US" dirty="0"/>
              <a:t>定点运算性能测试</a:t>
            </a:r>
            <a:endParaRPr lang="en-US" altLang="zh-CN" dirty="0"/>
          </a:p>
          <a:p>
            <a:pPr lvl="1"/>
            <a:r>
              <a:rPr lang="en-US" altLang="zh-CN" dirty="0"/>
              <a:t>Dhrystone      </a:t>
            </a:r>
            <a:r>
              <a:rPr lang="zh-CN" altLang="en-US" dirty="0"/>
              <a:t>测试编译器和</a:t>
            </a:r>
            <a:r>
              <a:rPr lang="en-US" altLang="zh-CN" dirty="0"/>
              <a:t>CPU</a:t>
            </a:r>
            <a:r>
              <a:rPr lang="zh-CN" altLang="en-US" dirty="0"/>
              <a:t>定线运算性能   </a:t>
            </a:r>
            <a:r>
              <a:rPr lang="en-US" altLang="zh-CN" dirty="0"/>
              <a:t>C</a:t>
            </a:r>
            <a:r>
              <a:rPr lang="zh-CN" altLang="en-US" dirty="0"/>
              <a:t>语言编写</a:t>
            </a:r>
            <a:endParaRPr lang="en-US" altLang="zh-CN" dirty="0"/>
          </a:p>
          <a:p>
            <a:r>
              <a:rPr lang="zh-CN" altLang="en-US" dirty="0"/>
              <a:t>浮点运算性能测试</a:t>
            </a:r>
            <a:endParaRPr lang="en-US" altLang="zh-CN" dirty="0"/>
          </a:p>
          <a:p>
            <a:pPr lvl="1"/>
            <a:r>
              <a:rPr lang="en-US" altLang="zh-CN" dirty="0" err="1"/>
              <a:t>LinPack</a:t>
            </a:r>
            <a:r>
              <a:rPr lang="en-US" altLang="zh-CN" dirty="0"/>
              <a:t>          </a:t>
            </a:r>
            <a:r>
              <a:rPr lang="zh-CN" altLang="en-US" dirty="0"/>
              <a:t>求解密集线性代数方程组程序包</a:t>
            </a:r>
            <a:endParaRPr lang="en-US" altLang="zh-CN" dirty="0"/>
          </a:p>
          <a:p>
            <a:pPr lvl="1"/>
            <a:r>
              <a:rPr lang="en-US" altLang="zh-CN" dirty="0"/>
              <a:t>Whetstone     </a:t>
            </a:r>
            <a:r>
              <a:rPr lang="zh-CN" altLang="en-US" dirty="0"/>
              <a:t>浮点</a:t>
            </a:r>
            <a:r>
              <a:rPr lang="en-US" altLang="zh-CN" dirty="0"/>
              <a:t>+</a:t>
            </a:r>
            <a:r>
              <a:rPr lang="zh-CN" altLang="en-US" dirty="0"/>
              <a:t>定点  </a:t>
            </a:r>
            <a:r>
              <a:rPr lang="en-US" altLang="zh-CN" dirty="0"/>
              <a:t> Fortran</a:t>
            </a:r>
            <a:r>
              <a:rPr lang="zh-CN" altLang="en-US" dirty="0"/>
              <a:t>编写</a:t>
            </a:r>
            <a:endParaRPr lang="en-US" altLang="zh-CN" dirty="0"/>
          </a:p>
          <a:p>
            <a:r>
              <a:rPr lang="zh-CN" altLang="en-US" dirty="0"/>
              <a:t>数据库性能测试</a:t>
            </a:r>
            <a:endParaRPr lang="en-US" altLang="zh-CN" dirty="0"/>
          </a:p>
          <a:p>
            <a:pPr lvl="1"/>
            <a:r>
              <a:rPr lang="en-US" altLang="zh-CN" dirty="0"/>
              <a:t>TPC      </a:t>
            </a:r>
            <a:r>
              <a:rPr lang="en-US" altLang="zh-CN" dirty="0" err="1"/>
              <a:t>TPC</a:t>
            </a:r>
            <a:r>
              <a:rPr lang="zh-CN" altLang="en-US" dirty="0"/>
              <a:t>不给出基准程序的代码，而只给出基准程序的标准规范</a:t>
            </a:r>
            <a:endParaRPr lang="en-US" altLang="zh-CN" dirty="0"/>
          </a:p>
          <a:p>
            <a:pPr lvl="1"/>
            <a:r>
              <a:rPr lang="zh-CN" altLang="en-US" dirty="0"/>
              <a:t>测试者可以根据规范，最优地构造出自己的测试系统</a:t>
            </a:r>
            <a:r>
              <a:rPr lang="en-US" altLang="zh-CN" dirty="0"/>
              <a:t>(</a:t>
            </a:r>
            <a:r>
              <a:rPr lang="zh-CN" altLang="en-US" dirty="0"/>
              <a:t>测试平台和测试程序</a:t>
            </a:r>
            <a:r>
              <a:rPr lang="en-US" altLang="zh-CN" dirty="0"/>
              <a:t>)</a:t>
            </a:r>
          </a:p>
          <a:p>
            <a:r>
              <a:rPr lang="zh-CN" altLang="en-US" dirty="0"/>
              <a:t>并行运算测试  </a:t>
            </a:r>
            <a:r>
              <a:rPr lang="en-US" altLang="zh-CN" dirty="0"/>
              <a:t>NPB</a:t>
            </a:r>
            <a:endParaRPr lang="zh-CN" altLang="en-US" dirty="0"/>
          </a:p>
        </p:txBody>
      </p:sp>
    </p:spTree>
    <p:extLst>
      <p:ext uri="{BB962C8B-B14F-4D97-AF65-F5344CB8AC3E}">
        <p14:creationId xmlns:p14="http://schemas.microsoft.com/office/powerpoint/2010/main" val="68275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a:t>计算机系统的性能评价</a:t>
            </a:r>
          </a:p>
        </p:txBody>
      </p:sp>
      <p:sp>
        <p:nvSpPr>
          <p:cNvPr id="132099" name="内容占位符 2"/>
          <p:cNvSpPr>
            <a:spLocks noGrp="1"/>
          </p:cNvSpPr>
          <p:nvPr>
            <p:ph idx="1"/>
          </p:nvPr>
        </p:nvSpPr>
        <p:spPr/>
        <p:txBody>
          <a:bodyPr/>
          <a:lstStyle/>
          <a:p>
            <a:pPr>
              <a:lnSpc>
                <a:spcPct val="150000"/>
              </a:lnSpc>
            </a:pPr>
            <a:r>
              <a:rPr lang="zh-CN" altLang="en-US" dirty="0"/>
              <a:t>非时间指标</a:t>
            </a:r>
            <a:endParaRPr lang="en-US" altLang="zh-CN" dirty="0"/>
          </a:p>
          <a:p>
            <a:pPr lvl="1">
              <a:lnSpc>
                <a:spcPct val="150000"/>
              </a:lnSpc>
            </a:pPr>
            <a:r>
              <a:rPr lang="zh-CN" altLang="en-US" dirty="0"/>
              <a:t>机器字长</a:t>
            </a:r>
            <a:endParaRPr lang="en-US" altLang="zh-CN" dirty="0"/>
          </a:p>
          <a:p>
            <a:pPr lvl="1">
              <a:lnSpc>
                <a:spcPct val="150000"/>
              </a:lnSpc>
            </a:pPr>
            <a:r>
              <a:rPr lang="zh-CN" altLang="en-US" dirty="0"/>
              <a:t>总线宽度</a:t>
            </a:r>
            <a:endParaRPr lang="en-US" altLang="zh-CN" dirty="0"/>
          </a:p>
          <a:p>
            <a:pPr lvl="1">
              <a:lnSpc>
                <a:spcPct val="150000"/>
              </a:lnSpc>
            </a:pPr>
            <a:r>
              <a:rPr lang="zh-CN" altLang="en-US" dirty="0"/>
              <a:t>主存容量、存储带宽</a:t>
            </a:r>
            <a:endParaRPr lang="en-US" altLang="zh-CN" dirty="0"/>
          </a:p>
          <a:p>
            <a:pPr lvl="1">
              <a:lnSpc>
                <a:spcPct val="150000"/>
              </a:lnSpc>
            </a:pPr>
            <a:r>
              <a:rPr lang="en-US" altLang="zh-CN" dirty="0"/>
              <a:t>CPU</a:t>
            </a:r>
            <a:r>
              <a:rPr lang="zh-CN" altLang="en-US" dirty="0"/>
              <a:t>内核数</a:t>
            </a:r>
            <a:endParaRPr lang="en-US" altLang="zh-CN" dirty="0"/>
          </a:p>
          <a:p>
            <a:pPr>
              <a:lnSpc>
                <a:spcPct val="150000"/>
              </a:lnSpc>
            </a:pPr>
            <a:r>
              <a:rPr lang="zh-CN" altLang="en-US" dirty="0"/>
              <a:t>时间指标</a:t>
            </a:r>
            <a:endParaRPr lang="en-US" altLang="zh-CN" dirty="0"/>
          </a:p>
          <a:p>
            <a:pPr lvl="1">
              <a:lnSpc>
                <a:spcPct val="150000"/>
              </a:lnSpc>
            </a:pPr>
            <a:r>
              <a:rPr lang="zh-CN" altLang="en-US" dirty="0"/>
              <a:t>主频、周期、外频、倍频</a:t>
            </a:r>
            <a:endParaRPr lang="en-US" altLang="zh-CN" dirty="0"/>
          </a:p>
          <a:p>
            <a:pPr lvl="1">
              <a:lnSpc>
                <a:spcPct val="150000"/>
              </a:lnSpc>
            </a:pPr>
            <a:r>
              <a:rPr lang="en-US" altLang="zh-CN" dirty="0"/>
              <a:t>CPI</a:t>
            </a:r>
            <a:r>
              <a:rPr lang="zh-CN" altLang="en-US" dirty="0"/>
              <a:t>、</a:t>
            </a:r>
            <a:r>
              <a:rPr lang="en-US" altLang="zh-CN" dirty="0"/>
              <a:t>IPC</a:t>
            </a:r>
          </a:p>
          <a:p>
            <a:pPr lvl="1">
              <a:lnSpc>
                <a:spcPct val="150000"/>
              </a:lnSpc>
            </a:pPr>
            <a:r>
              <a:rPr lang="en-US" altLang="zh-CN" dirty="0"/>
              <a:t>MIPS</a:t>
            </a:r>
            <a:r>
              <a:rPr lang="zh-CN" altLang="en-US" dirty="0"/>
              <a:t>、</a:t>
            </a:r>
            <a:r>
              <a:rPr lang="en-US" altLang="zh-CN" dirty="0"/>
              <a:t>MFLOPS</a:t>
            </a:r>
          </a:p>
          <a:p>
            <a:pPr lvl="1">
              <a:lnSpc>
                <a:spcPct val="150000"/>
              </a:lnSpc>
            </a:pPr>
            <a:r>
              <a:rPr lang="en-US" altLang="zh-CN" dirty="0"/>
              <a:t>CPU</a:t>
            </a:r>
            <a:r>
              <a:rPr lang="zh-CN" altLang="en-US" dirty="0"/>
              <a:t>执行时间</a:t>
            </a:r>
            <a:endParaRPr lang="en-US" altLang="zh-CN" dirty="0"/>
          </a:p>
          <a:p>
            <a:pPr lvl="1">
              <a:lnSpc>
                <a:spcPct val="150000"/>
              </a:lnSpc>
            </a:pPr>
            <a:endParaRPr lang="en-US" altLang="zh-CN" dirty="0"/>
          </a:p>
          <a:p>
            <a:pPr>
              <a:lnSpc>
                <a:spcPct val="150000"/>
              </a:lnSpc>
            </a:pPr>
            <a:endParaRPr lang="en-US" altLang="zh-CN" dirty="0"/>
          </a:p>
          <a:p>
            <a:pPr lvl="1"/>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238" y="2942791"/>
            <a:ext cx="5560189" cy="3132240"/>
          </a:xfrm>
          <a:prstGeom prst="rect">
            <a:avLst/>
          </a:prstGeom>
        </p:spPr>
      </p:pic>
      <p:pic>
        <p:nvPicPr>
          <p:cNvPr id="5" name="Picture 10" descr="j0312558">
            <a:extLst>
              <a:ext uri="{FF2B5EF4-FFF2-40B4-BE49-F238E27FC236}">
                <a16:creationId xmlns:a16="http://schemas.microsoft.com/office/drawing/2014/main" id="{0C1E8846-C345-4193-B0EA-49BEA2B68851}"/>
              </a:ext>
            </a:extLst>
          </p:cNvPr>
          <p:cNvPicPr>
            <a:picLocks noChangeAspect="1" noChangeArrowheads="1"/>
          </p:cNvPicPr>
          <p:nvPr/>
        </p:nvPicPr>
        <p:blipFill>
          <a:blip r:embed="rId4" cstate="print"/>
          <a:srcRect/>
          <a:stretch>
            <a:fillRect/>
          </a:stretch>
        </p:blipFill>
        <p:spPr bwMode="auto">
          <a:xfrm flipH="1">
            <a:off x="8832304" y="260649"/>
            <a:ext cx="2209800" cy="1528763"/>
          </a:xfrm>
          <a:prstGeom prst="rect">
            <a:avLst/>
          </a:prstGeom>
          <a:noFill/>
          <a:ln w="9525">
            <a:noFill/>
            <a:miter lim="800000"/>
            <a:headEnd/>
            <a:tailEnd/>
          </a:ln>
        </p:spPr>
      </p:pic>
    </p:spTree>
    <p:extLst>
      <p:ext uri="{BB962C8B-B14F-4D97-AF65-F5344CB8AC3E}">
        <p14:creationId xmlns:p14="http://schemas.microsoft.com/office/powerpoint/2010/main" val="1310803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a:t>
            </a:r>
            <a:r>
              <a:rPr lang="en-US" altLang="zh-CN" dirty="0"/>
              <a:t>----</a:t>
            </a:r>
            <a:r>
              <a:rPr lang="zh-CN" altLang="en-US" dirty="0"/>
              <a:t>全球超级计算机</a:t>
            </a:r>
            <a:r>
              <a:rPr lang="en-US" altLang="zh-CN" dirty="0"/>
              <a:t>500</a:t>
            </a:r>
            <a:r>
              <a:rPr lang="zh-CN" altLang="en-US" dirty="0"/>
              <a:t>强之首</a:t>
            </a:r>
          </a:p>
        </p:txBody>
      </p:sp>
      <p:sp>
        <p:nvSpPr>
          <p:cNvPr id="3" name="内容占位符 2"/>
          <p:cNvSpPr>
            <a:spLocks noGrp="1"/>
          </p:cNvSpPr>
          <p:nvPr>
            <p:ph idx="1"/>
          </p:nvPr>
        </p:nvSpPr>
        <p:spPr>
          <a:xfrm>
            <a:off x="487822" y="942764"/>
            <a:ext cx="11112299" cy="5637024"/>
          </a:xfrm>
        </p:spPr>
        <p:txBody>
          <a:bodyPr>
            <a:normAutofit/>
          </a:bodyPr>
          <a:lstStyle/>
          <a:p>
            <a:pPr>
              <a:lnSpc>
                <a:spcPct val="150000"/>
              </a:lnSpc>
              <a:spcBef>
                <a:spcPct val="40000"/>
              </a:spcBef>
            </a:pPr>
            <a:r>
              <a:rPr lang="zh-CN" altLang="en-US" dirty="0"/>
              <a:t>国际超级计算机</a:t>
            </a:r>
            <a:r>
              <a:rPr lang="en-US" altLang="zh-CN" dirty="0"/>
              <a:t>TOP500</a:t>
            </a:r>
            <a:r>
              <a:rPr lang="zh-CN" altLang="en-US" dirty="0"/>
              <a:t>组织是发布全球已安装的超级计算机性能排名的权威机构，以系统的实测速度</a:t>
            </a:r>
            <a:r>
              <a:rPr lang="en-US" altLang="zh-CN" dirty="0"/>
              <a:t>(</a:t>
            </a:r>
            <a:r>
              <a:rPr lang="en-US" altLang="zh-CN" dirty="0" err="1"/>
              <a:t>Linpack</a:t>
            </a:r>
            <a:r>
              <a:rPr lang="zh-CN" altLang="en-US" dirty="0"/>
              <a:t>测试值</a:t>
            </a:r>
            <a:r>
              <a:rPr lang="en-US" altLang="zh-CN" dirty="0"/>
              <a:t>)</a:t>
            </a:r>
            <a:r>
              <a:rPr lang="zh-CN" altLang="en-US" dirty="0"/>
              <a:t>为基准进行排名，每年发布两次。</a:t>
            </a:r>
            <a:r>
              <a:rPr lang="en-US" altLang="zh-CN" dirty="0">
                <a:hlinkClick r:id="rId2"/>
              </a:rPr>
              <a:t>https://www.top500.org/</a:t>
            </a:r>
            <a:endParaRPr lang="zh-CN" altLang="en-US" dirty="0"/>
          </a:p>
          <a:p>
            <a:pPr>
              <a:lnSpc>
                <a:spcPct val="150000"/>
              </a:lnSpc>
              <a:spcBef>
                <a:spcPct val="40000"/>
              </a:spcBef>
            </a:pPr>
            <a:r>
              <a:rPr lang="en-US" altLang="zh-CN" dirty="0"/>
              <a:t>2014</a:t>
            </a:r>
            <a:r>
              <a:rPr lang="zh-CN" altLang="en-US" dirty="0"/>
              <a:t>年</a:t>
            </a:r>
            <a:r>
              <a:rPr lang="en-US" altLang="zh-CN" dirty="0"/>
              <a:t>11</a:t>
            </a:r>
            <a:r>
              <a:rPr lang="zh-CN" altLang="en-US" dirty="0"/>
              <a:t>月，中国国防科技大学研制的“</a:t>
            </a:r>
            <a:r>
              <a:rPr lang="zh-CN" altLang="en-US" b="1" dirty="0"/>
              <a:t>天河二号</a:t>
            </a:r>
            <a:r>
              <a:rPr lang="zh-CN" altLang="en-US" dirty="0"/>
              <a:t>”超级计算机，以</a:t>
            </a:r>
            <a:r>
              <a:rPr lang="zh-CN" altLang="en-US" dirty="0">
                <a:solidFill>
                  <a:srgbClr val="FF0000"/>
                </a:solidFill>
              </a:rPr>
              <a:t>每秒</a:t>
            </a:r>
            <a:r>
              <a:rPr lang="en-US" altLang="zh-CN" dirty="0">
                <a:solidFill>
                  <a:srgbClr val="FF0000"/>
                </a:solidFill>
              </a:rPr>
              <a:t>33.86</a:t>
            </a:r>
            <a:r>
              <a:rPr lang="zh-CN" altLang="en-US" dirty="0">
                <a:solidFill>
                  <a:srgbClr val="FF0000"/>
                </a:solidFill>
              </a:rPr>
              <a:t>千万亿次的浮点运算速度</a:t>
            </a:r>
            <a:r>
              <a:rPr lang="zh-CN" altLang="en-US" dirty="0"/>
              <a:t>获得四连冠。    </a:t>
            </a:r>
            <a:endParaRPr lang="en-US" altLang="zh-CN" dirty="0"/>
          </a:p>
          <a:p>
            <a:pPr>
              <a:lnSpc>
                <a:spcPct val="150000"/>
              </a:lnSpc>
            </a:pPr>
            <a:r>
              <a:rPr lang="en-US" altLang="zh-CN" dirty="0"/>
              <a:t>2015</a:t>
            </a:r>
            <a:r>
              <a:rPr lang="zh-CN" altLang="en-US" dirty="0"/>
              <a:t>年</a:t>
            </a:r>
            <a:r>
              <a:rPr lang="en-US" altLang="zh-CN" dirty="0"/>
              <a:t>7</a:t>
            </a:r>
            <a:r>
              <a:rPr lang="zh-CN" altLang="en-US" dirty="0"/>
              <a:t>月，天河二号连续</a:t>
            </a:r>
            <a:r>
              <a:rPr lang="en-US" altLang="zh-CN" dirty="0"/>
              <a:t>5</a:t>
            </a:r>
            <a:r>
              <a:rPr lang="zh-CN" altLang="en-US" dirty="0"/>
              <a:t>次位居世界超算</a:t>
            </a:r>
            <a:r>
              <a:rPr lang="en-US" altLang="zh-CN" dirty="0"/>
              <a:t>500</a:t>
            </a:r>
            <a:r>
              <a:rPr lang="zh-CN" altLang="en-US" dirty="0"/>
              <a:t>强榜首。</a:t>
            </a:r>
            <a:endParaRPr lang="en-US" altLang="zh-CN" dirty="0"/>
          </a:p>
          <a:p>
            <a:pPr>
              <a:lnSpc>
                <a:spcPct val="150000"/>
              </a:lnSpc>
            </a:pPr>
            <a:r>
              <a:rPr lang="en-US" altLang="zh-CN" dirty="0"/>
              <a:t>2016-2018  Sunway </a:t>
            </a:r>
            <a:r>
              <a:rPr lang="en-US" altLang="zh-CN" dirty="0" err="1"/>
              <a:t>TaihuLight</a:t>
            </a:r>
            <a:r>
              <a:rPr lang="en-US" altLang="zh-CN" dirty="0"/>
              <a:t> - </a:t>
            </a:r>
            <a:r>
              <a:rPr lang="zh-CN" altLang="en-US" dirty="0"/>
              <a:t>（</a:t>
            </a:r>
            <a:r>
              <a:rPr lang="zh-CN" altLang="en-US" b="1" dirty="0"/>
              <a:t>太湖之光</a:t>
            </a:r>
            <a:r>
              <a:rPr lang="zh-CN" altLang="en-US" dirty="0"/>
              <a:t>）</a:t>
            </a:r>
            <a:endParaRPr lang="en-US" altLang="zh-CN" dirty="0"/>
          </a:p>
          <a:p>
            <a:pPr>
              <a:lnSpc>
                <a:spcPct val="150000"/>
              </a:lnSpc>
            </a:pPr>
            <a:r>
              <a:rPr lang="en-US" altLang="zh-CN" dirty="0"/>
              <a:t>2018-2019 </a:t>
            </a:r>
            <a:r>
              <a:rPr lang="zh-CN" altLang="en-US" dirty="0"/>
              <a:t>美国能源部橡树岭国家实验 </a:t>
            </a:r>
            <a:r>
              <a:rPr lang="en-US" altLang="zh-CN" dirty="0"/>
              <a:t>Summit</a:t>
            </a:r>
            <a:r>
              <a:rPr lang="zh-CN" altLang="en-US" dirty="0"/>
              <a:t>（</a:t>
            </a:r>
            <a:r>
              <a:rPr lang="zh-CN" altLang="en-US" b="1" dirty="0"/>
              <a:t>顶点</a:t>
            </a:r>
            <a:r>
              <a:rPr lang="zh-CN" altLang="en-US" dirty="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973783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神威太湖之光三连冠</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37" y="1105270"/>
            <a:ext cx="10515600" cy="5291357"/>
          </a:xfrm>
        </p:spPr>
      </p:pic>
    </p:spTree>
    <p:extLst>
      <p:ext uri="{BB962C8B-B14F-4D97-AF65-F5344CB8AC3E}">
        <p14:creationId xmlns:p14="http://schemas.microsoft.com/office/powerpoint/2010/main" val="216100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神威太湖之光</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23029" b="2883"/>
          <a:stretch/>
        </p:blipFill>
        <p:spPr>
          <a:xfrm>
            <a:off x="877716" y="1183599"/>
            <a:ext cx="10749940" cy="5451117"/>
          </a:xfrm>
        </p:spPr>
      </p:pic>
    </p:spTree>
    <p:extLst>
      <p:ext uri="{BB962C8B-B14F-4D97-AF65-F5344CB8AC3E}">
        <p14:creationId xmlns:p14="http://schemas.microsoft.com/office/powerpoint/2010/main" val="1107092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 Summit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707" y="999367"/>
            <a:ext cx="10515600" cy="5503164"/>
          </a:xfrm>
        </p:spPr>
      </p:pic>
    </p:spTree>
    <p:extLst>
      <p:ext uri="{BB962C8B-B14F-4D97-AF65-F5344CB8AC3E}">
        <p14:creationId xmlns:p14="http://schemas.microsoft.com/office/powerpoint/2010/main" val="193210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7337" r="1863" b="9511"/>
          <a:stretch/>
        </p:blipFill>
        <p:spPr>
          <a:xfrm>
            <a:off x="-29029" y="-43542"/>
            <a:ext cx="12235543" cy="6908800"/>
          </a:xfrm>
          <a:prstGeom prst="rect">
            <a:avLst/>
          </a:prstGeom>
        </p:spPr>
      </p:pic>
      <p:pic>
        <p:nvPicPr>
          <p:cNvPr id="3" name="图片 2"/>
          <p:cNvPicPr>
            <a:picLocks noChangeAspect="1"/>
          </p:cNvPicPr>
          <p:nvPr/>
        </p:nvPicPr>
        <p:blipFill>
          <a:blip r:embed="rId4"/>
          <a:stretch>
            <a:fillRect/>
          </a:stretch>
        </p:blipFill>
        <p:spPr>
          <a:xfrm>
            <a:off x="-29029" y="597408"/>
            <a:ext cx="8798268" cy="1874592"/>
          </a:xfrm>
          <a:prstGeom prst="rect">
            <a:avLst/>
          </a:prstGeom>
        </p:spPr>
      </p:pic>
    </p:spTree>
    <p:extLst>
      <p:ext uri="{BB962C8B-B14F-4D97-AF65-F5344CB8AC3E}">
        <p14:creationId xmlns:p14="http://schemas.microsoft.com/office/powerpoint/2010/main" val="167156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p:txBody>
          <a:bodyPr/>
          <a:lstStyle/>
          <a:p>
            <a:r>
              <a:rPr lang="zh-CN" altLang="en-US" dirty="0"/>
              <a:t>慕课第一单元测试</a:t>
            </a:r>
            <a:endParaRPr lang="en-US" altLang="zh-CN" dirty="0"/>
          </a:p>
        </p:txBody>
      </p:sp>
    </p:spTree>
    <p:extLst>
      <p:ext uri="{BB962C8B-B14F-4D97-AF65-F5344CB8AC3E}">
        <p14:creationId xmlns:p14="http://schemas.microsoft.com/office/powerpoint/2010/main" val="1920459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185606"/>
            <a:ext cx="6520875" cy="1024984"/>
          </a:xfrm>
        </p:spPr>
        <p:txBody>
          <a:bodyPr>
            <a:normAutofit/>
          </a:bodyPr>
          <a:lstStyle/>
          <a:p>
            <a:pPr algn="ctr"/>
            <a:r>
              <a:rPr lang="zh-CN" altLang="en-US" sz="4000" dirty="0"/>
              <a:t>本节重点</a:t>
            </a:r>
          </a:p>
        </p:txBody>
      </p:sp>
      <p:sp>
        <p:nvSpPr>
          <p:cNvPr id="4" name="AutoShape 19">
            <a:extLst>
              <a:ext uri="{FF2B5EF4-FFF2-40B4-BE49-F238E27FC236}">
                <a16:creationId xmlns:a16="http://schemas.microsoft.com/office/drawing/2014/main" id="{44686490-EAC8-4F83-9BD7-777D50DF6FF5}"/>
              </a:ext>
            </a:extLst>
          </p:cNvPr>
          <p:cNvSpPr>
            <a:spLocks noChangeArrowheads="1"/>
          </p:cNvSpPr>
          <p:nvPr/>
        </p:nvSpPr>
        <p:spPr bwMode="auto">
          <a:xfrm>
            <a:off x="2125441" y="2739750"/>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AutoShape 19">
            <a:extLst>
              <a:ext uri="{FF2B5EF4-FFF2-40B4-BE49-F238E27FC236}">
                <a16:creationId xmlns:a16="http://schemas.microsoft.com/office/drawing/2014/main" id="{5943AE18-E2CF-4DE6-BAA7-237B0B14D495}"/>
              </a:ext>
            </a:extLst>
          </p:cNvPr>
          <p:cNvSpPr>
            <a:spLocks noChangeArrowheads="1"/>
          </p:cNvSpPr>
          <p:nvPr/>
        </p:nvSpPr>
        <p:spPr bwMode="auto">
          <a:xfrm>
            <a:off x="2125441" y="3835200"/>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矩形 5">
            <a:extLst>
              <a:ext uri="{FF2B5EF4-FFF2-40B4-BE49-F238E27FC236}">
                <a16:creationId xmlns:a16="http://schemas.microsoft.com/office/drawing/2014/main" id="{260DF7BB-9D6B-4F7C-A58B-FDC63C2BDD1A}"/>
              </a:ext>
            </a:extLst>
          </p:cNvPr>
          <p:cNvSpPr/>
          <p:nvPr/>
        </p:nvSpPr>
        <p:spPr>
          <a:xfrm>
            <a:off x="3664723" y="1630710"/>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CPU</a:t>
            </a: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的性能指标</a:t>
            </a:r>
          </a:p>
        </p:txBody>
      </p:sp>
      <p:sp>
        <p:nvSpPr>
          <p:cNvPr id="7" name="矩形 3">
            <a:extLst>
              <a:ext uri="{FF2B5EF4-FFF2-40B4-BE49-F238E27FC236}">
                <a16:creationId xmlns:a16="http://schemas.microsoft.com/office/drawing/2014/main" id="{812C2C48-8E1C-4676-9FAE-0F9C65B3A482}"/>
              </a:ext>
            </a:extLst>
          </p:cNvPr>
          <p:cNvSpPr/>
          <p:nvPr/>
        </p:nvSpPr>
        <p:spPr>
          <a:xfrm>
            <a:off x="3664723" y="2638822"/>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评价测试方法</a:t>
            </a:r>
          </a:p>
        </p:txBody>
      </p:sp>
      <p:sp>
        <p:nvSpPr>
          <p:cNvPr id="8" name="矩形 3">
            <a:extLst>
              <a:ext uri="{FF2B5EF4-FFF2-40B4-BE49-F238E27FC236}">
                <a16:creationId xmlns:a16="http://schemas.microsoft.com/office/drawing/2014/main" id="{A8B30F84-9C7A-4040-9BE9-5EF2E4BC1F53}"/>
              </a:ext>
            </a:extLst>
          </p:cNvPr>
          <p:cNvSpPr/>
          <p:nvPr/>
        </p:nvSpPr>
        <p:spPr>
          <a:xfrm>
            <a:off x="3664723" y="3718942"/>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en-US" altLang="zh-CN"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CPU</a:t>
            </a: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性能相关计算（</a:t>
            </a:r>
            <a:r>
              <a:rPr lang="en-US" altLang="zh-CN"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MIPS</a:t>
            </a: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a:t>
            </a:r>
            <a:r>
              <a:rPr lang="en-US" altLang="zh-CN"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CPI</a:t>
            </a: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a:t>
            </a:r>
          </a:p>
        </p:txBody>
      </p:sp>
      <p:sp>
        <p:nvSpPr>
          <p:cNvPr id="9" name="AutoShape 19">
            <a:extLst>
              <a:ext uri="{FF2B5EF4-FFF2-40B4-BE49-F238E27FC236}">
                <a16:creationId xmlns:a16="http://schemas.microsoft.com/office/drawing/2014/main" id="{C76559F2-BB70-42BB-9E8F-9C3E955371CB}"/>
              </a:ext>
            </a:extLst>
          </p:cNvPr>
          <p:cNvSpPr>
            <a:spLocks noChangeArrowheads="1"/>
          </p:cNvSpPr>
          <p:nvPr/>
        </p:nvSpPr>
        <p:spPr bwMode="auto">
          <a:xfrm>
            <a:off x="2120702" y="1731638"/>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wrap="square"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kern="0" dirty="0">
              <a:solidFill>
                <a:sysClr val="windowText" lastClr="000000"/>
              </a:solidFill>
            </a:endParaRPr>
          </a:p>
        </p:txBody>
      </p:sp>
      <p:sp>
        <p:nvSpPr>
          <p:cNvPr id="10" name="AutoShape 19">
            <a:extLst>
              <a:ext uri="{FF2B5EF4-FFF2-40B4-BE49-F238E27FC236}">
                <a16:creationId xmlns:a16="http://schemas.microsoft.com/office/drawing/2014/main" id="{3E998DAA-AFF9-4810-A39A-D8542CBC8E26}"/>
              </a:ext>
            </a:extLst>
          </p:cNvPr>
          <p:cNvSpPr>
            <a:spLocks noChangeArrowheads="1"/>
          </p:cNvSpPr>
          <p:nvPr/>
        </p:nvSpPr>
        <p:spPr bwMode="auto">
          <a:xfrm>
            <a:off x="2120702" y="4843312"/>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矩形 3">
            <a:extLst>
              <a:ext uri="{FF2B5EF4-FFF2-40B4-BE49-F238E27FC236}">
                <a16:creationId xmlns:a16="http://schemas.microsoft.com/office/drawing/2014/main" id="{E31509D2-2FC7-4B61-BE1D-2AC5A9EA4B60}"/>
              </a:ext>
            </a:extLst>
          </p:cNvPr>
          <p:cNvSpPr/>
          <p:nvPr/>
        </p:nvSpPr>
        <p:spPr>
          <a:xfrm>
            <a:off x="3659984" y="4787134"/>
            <a:ext cx="6525614"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本节可能考大题</a:t>
            </a:r>
          </a:p>
        </p:txBody>
      </p:sp>
    </p:spTree>
    <p:extLst>
      <p:ext uri="{BB962C8B-B14F-4D97-AF65-F5344CB8AC3E}">
        <p14:creationId xmlns:p14="http://schemas.microsoft.com/office/powerpoint/2010/main" val="42016867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5B5E-89BF-4E21-9D9A-320E050D6BDC}"/>
              </a:ext>
            </a:extLst>
          </p:cNvPr>
          <p:cNvSpPr>
            <a:spLocks noGrp="1"/>
          </p:cNvSpPr>
          <p:nvPr>
            <p:ph type="title"/>
          </p:nvPr>
        </p:nvSpPr>
        <p:spPr/>
        <p:txBody>
          <a:bodyPr/>
          <a:lstStyle/>
          <a:p>
            <a:r>
              <a:rPr lang="zh-CN" altLang="en-US" dirty="0"/>
              <a:t>预习任务</a:t>
            </a:r>
          </a:p>
        </p:txBody>
      </p:sp>
      <p:sp>
        <p:nvSpPr>
          <p:cNvPr id="3" name="内容占位符 2">
            <a:extLst>
              <a:ext uri="{FF2B5EF4-FFF2-40B4-BE49-F238E27FC236}">
                <a16:creationId xmlns:a16="http://schemas.microsoft.com/office/drawing/2014/main" id="{3ECE86F3-9ACC-4D74-B5B2-313EA9353A7D}"/>
              </a:ext>
            </a:extLst>
          </p:cNvPr>
          <p:cNvSpPr>
            <a:spLocks noGrp="1"/>
          </p:cNvSpPr>
          <p:nvPr>
            <p:ph idx="1"/>
          </p:nvPr>
        </p:nvSpPr>
        <p:spPr/>
        <p:txBody>
          <a:bodyPr/>
          <a:lstStyle/>
          <a:p>
            <a:r>
              <a:rPr lang="zh-CN" altLang="en-US" dirty="0"/>
              <a:t>预习</a:t>
            </a:r>
            <a:r>
              <a:rPr lang="en-US" altLang="zh-CN" dirty="0"/>
              <a:t>SPOC</a:t>
            </a:r>
            <a:r>
              <a:rPr lang="zh-CN" altLang="en-US" dirty="0"/>
              <a:t>课程：</a:t>
            </a:r>
            <a:endParaRPr lang="en-US" altLang="zh-CN" dirty="0"/>
          </a:p>
          <a:p>
            <a:pPr marL="800100" indent="-457200">
              <a:buFont typeface="Wingdings" panose="05000000000000000000" pitchFamily="2" charset="2"/>
              <a:buChar char="p"/>
            </a:pPr>
            <a:r>
              <a:rPr lang="en-US" altLang="zh-CN" dirty="0"/>
              <a:t>2.1</a:t>
            </a:r>
            <a:r>
              <a:rPr lang="zh-CN" altLang="en-US" dirty="0"/>
              <a:t>数据表示的目的</a:t>
            </a:r>
            <a:endParaRPr lang="en-US" altLang="zh-CN" dirty="0"/>
          </a:p>
          <a:p>
            <a:pPr marL="800100" indent="-457200">
              <a:buFont typeface="Wingdings" panose="05000000000000000000" pitchFamily="2" charset="2"/>
              <a:buChar char="p"/>
            </a:pPr>
            <a:r>
              <a:rPr lang="en-US" altLang="zh-CN" dirty="0"/>
              <a:t>2.2</a:t>
            </a:r>
            <a:r>
              <a:rPr lang="zh-CN" altLang="en-US" dirty="0"/>
              <a:t>数值数据的表示</a:t>
            </a:r>
          </a:p>
        </p:txBody>
      </p:sp>
    </p:spTree>
    <p:extLst>
      <p:ext uri="{BB962C8B-B14F-4D97-AF65-F5344CB8AC3E}">
        <p14:creationId xmlns:p14="http://schemas.microsoft.com/office/powerpoint/2010/main" val="33986505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B485B-0CDD-4CE7-BAB0-4142CC202EF4}"/>
              </a:ext>
            </a:extLst>
          </p:cNvPr>
          <p:cNvSpPr>
            <a:spLocks noGrp="1"/>
          </p:cNvSpPr>
          <p:nvPr>
            <p:ph type="title"/>
          </p:nvPr>
        </p:nvSpPr>
        <p:spPr>
          <a:xfrm>
            <a:off x="422510" y="308821"/>
            <a:ext cx="2288034" cy="617641"/>
          </a:xfrm>
        </p:spPr>
        <p:txBody>
          <a:bodyPr/>
          <a:lstStyle/>
          <a:p>
            <a:r>
              <a:rPr lang="zh-CN" altLang="en-US" dirty="0"/>
              <a:t>知识点总结</a:t>
            </a:r>
          </a:p>
        </p:txBody>
      </p:sp>
      <p:pic>
        <p:nvPicPr>
          <p:cNvPr id="4" name="图片 3">
            <a:extLst>
              <a:ext uri="{FF2B5EF4-FFF2-40B4-BE49-F238E27FC236}">
                <a16:creationId xmlns:a16="http://schemas.microsoft.com/office/drawing/2014/main" id="{C73C4A1B-0042-4CE2-95F0-7033E046F828}"/>
              </a:ext>
            </a:extLst>
          </p:cNvPr>
          <p:cNvPicPr>
            <a:picLocks noChangeAspect="1"/>
          </p:cNvPicPr>
          <p:nvPr/>
        </p:nvPicPr>
        <p:blipFill>
          <a:blip r:embed="rId2"/>
          <a:stretch>
            <a:fillRect/>
          </a:stretch>
        </p:blipFill>
        <p:spPr>
          <a:xfrm>
            <a:off x="2393837" y="167674"/>
            <a:ext cx="8372930" cy="6543370"/>
          </a:xfrm>
          <a:prstGeom prst="rect">
            <a:avLst/>
          </a:prstGeom>
        </p:spPr>
      </p:pic>
    </p:spTree>
    <p:extLst>
      <p:ext uri="{BB962C8B-B14F-4D97-AF65-F5344CB8AC3E}">
        <p14:creationId xmlns:p14="http://schemas.microsoft.com/office/powerpoint/2010/main" val="137758210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517025"/>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机器字长  </a:t>
            </a:r>
            <a:r>
              <a:rPr lang="en-US" altLang="zh-CN" dirty="0"/>
              <a:t>(</a:t>
            </a:r>
            <a:r>
              <a:rPr lang="zh-CN" altLang="en-US" dirty="0"/>
              <a:t>非时间指标</a:t>
            </a:r>
            <a:r>
              <a:rPr lang="en-US" altLang="zh-CN" dirty="0"/>
              <a:t>)</a:t>
            </a:r>
          </a:p>
          <a:p>
            <a:pPr lvl="1"/>
            <a:endParaRPr lang="zh-CN" altLang="en-US" dirty="0"/>
          </a:p>
        </p:txBody>
      </p:sp>
      <p:grpSp>
        <p:nvGrpSpPr>
          <p:cNvPr id="6" name="组合 5">
            <a:extLst>
              <a:ext uri="{FF2B5EF4-FFF2-40B4-BE49-F238E27FC236}">
                <a16:creationId xmlns:a16="http://schemas.microsoft.com/office/drawing/2014/main" id="{8622615D-A0A4-4A9C-B3E9-774EBF8735EE}"/>
              </a:ext>
            </a:extLst>
          </p:cNvPr>
          <p:cNvGrpSpPr/>
          <p:nvPr/>
        </p:nvGrpSpPr>
        <p:grpSpPr>
          <a:xfrm>
            <a:off x="5533707" y="2993106"/>
            <a:ext cx="5020714" cy="2762924"/>
            <a:chOff x="662316" y="2321597"/>
            <a:chExt cx="4665198"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662316" y="2321597"/>
              <a:ext cx="4665198"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897632" y="2355481"/>
              <a:ext cx="4194567" cy="1739395"/>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由运算器、寄存器的位数决定；</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一般与内部</a:t>
              </a:r>
              <a:r>
                <a:rPr lang="zh-CN" altLang="en-US" sz="2000"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寄存器的位数相等</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字长决定数据表示范围与精度；</a:t>
              </a:r>
            </a:p>
            <a:p>
              <a:pPr>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目前常见的有</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位和</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位字长</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grpSp>
        <p:nvGrpSpPr>
          <p:cNvPr id="9" name="组合 8">
            <a:extLst>
              <a:ext uri="{FF2B5EF4-FFF2-40B4-BE49-F238E27FC236}">
                <a16:creationId xmlns:a16="http://schemas.microsoft.com/office/drawing/2014/main" id="{5DA94921-6DE9-438B-B189-2FD8E389AC59}"/>
              </a:ext>
            </a:extLst>
          </p:cNvPr>
          <p:cNvGrpSpPr/>
          <p:nvPr/>
        </p:nvGrpSpPr>
        <p:grpSpPr>
          <a:xfrm>
            <a:off x="1607668" y="3118801"/>
            <a:ext cx="2703837" cy="2314182"/>
            <a:chOff x="2779556" y="2193704"/>
            <a:chExt cx="2251038" cy="1926637"/>
          </a:xfrm>
        </p:grpSpPr>
        <p:pic>
          <p:nvPicPr>
            <p:cNvPr id="10" name="Picture 7" descr="C:\Users\qlh\AppData\Local\Temp\ksohtml\wps39CF.tmp.png">
              <a:extLst>
                <a:ext uri="{FF2B5EF4-FFF2-40B4-BE49-F238E27FC236}">
                  <a16:creationId xmlns:a16="http://schemas.microsoft.com/office/drawing/2014/main" id="{56BB8E73-8111-4E6C-9310-7E25ECCAC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849" y="2608213"/>
              <a:ext cx="2038350" cy="56197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81A9F94-9D9B-4691-9511-CE5C5DBF9CD3}"/>
                </a:ext>
              </a:extLst>
            </p:cNvPr>
            <p:cNvSpPr txBox="1"/>
            <p:nvPr/>
          </p:nvSpPr>
          <p:spPr>
            <a:xfrm>
              <a:off x="2779556" y="344616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寄存器</a:t>
              </a:r>
            </a:p>
          </p:txBody>
        </p:sp>
        <p:sp>
          <p:nvSpPr>
            <p:cNvPr id="12" name="文本框 11">
              <a:extLst>
                <a:ext uri="{FF2B5EF4-FFF2-40B4-BE49-F238E27FC236}">
                  <a16:creationId xmlns:a16="http://schemas.microsoft.com/office/drawing/2014/main" id="{9430BD4F-DFD2-4AC3-A8BC-5A6F1841167F}"/>
                </a:ext>
              </a:extLst>
            </p:cNvPr>
            <p:cNvSpPr txBox="1"/>
            <p:nvPr/>
          </p:nvSpPr>
          <p:spPr>
            <a:xfrm>
              <a:off x="4017781" y="3437176"/>
              <a:ext cx="816396" cy="295578"/>
            </a:xfrm>
            <a:prstGeom prst="rect">
              <a:avLst/>
            </a:prstGeom>
            <a:noFill/>
            <a:ln>
              <a:solidFill>
                <a:srgbClr val="FF6950"/>
              </a:solidFill>
            </a:ln>
          </p:spPr>
          <p:txBody>
            <a:bodyPr wrap="square" rtlCol="0">
              <a:spAutoFit/>
            </a:bodyPr>
            <a:lstStyle/>
            <a:p>
              <a:pPr algn="ctr">
                <a:buFont typeface="Arial" panose="020B0604020202020204" pitchFamily="34" charset="0"/>
              </a:pPr>
              <a:r>
                <a:rPr lang="zh-CN" altLang="en-US" sz="1707" dirty="0">
                  <a:solidFill>
                    <a:schemeClr val="tx1">
                      <a:lumMod val="75000"/>
                      <a:lumOff val="25000"/>
                    </a:schemeClr>
                  </a:solidFill>
                  <a:latin typeface="微软雅黑" panose="020B0503020204020204" pitchFamily="34" charset="-122"/>
                  <a:ea typeface="微软雅黑" panose="020B0503020204020204" pitchFamily="34" charset="-122"/>
                </a:rPr>
                <a:t>累加器</a:t>
              </a:r>
            </a:p>
          </p:txBody>
        </p:sp>
        <p:cxnSp>
          <p:nvCxnSpPr>
            <p:cNvPr id="13" name="直接连接符 12">
              <a:extLst>
                <a:ext uri="{FF2B5EF4-FFF2-40B4-BE49-F238E27FC236}">
                  <a16:creationId xmlns:a16="http://schemas.microsoft.com/office/drawing/2014/main" id="{234E3B89-8CA3-4D50-A9B0-62D70F956E3C}"/>
                </a:ext>
              </a:extLst>
            </p:cNvPr>
            <p:cNvCxnSpPr/>
            <p:nvPr/>
          </p:nvCxnSpPr>
          <p:spPr>
            <a:xfrm flipV="1">
              <a:off x="3765079" y="2193704"/>
              <a:ext cx="0" cy="414509"/>
            </a:xfrm>
            <a:prstGeom prst="line">
              <a:avLst/>
            </a:prstGeom>
            <a:ln w="38100">
              <a:solidFill>
                <a:srgbClr val="FF69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FA07D83-7C3B-4D91-8DA9-738770677E3C}"/>
                </a:ext>
              </a:extLst>
            </p:cNvPr>
            <p:cNvCxnSpPr/>
            <p:nvPr/>
          </p:nvCxnSpPr>
          <p:spPr>
            <a:xfrm>
              <a:off x="3765079" y="2479612"/>
              <a:ext cx="1265515" cy="0"/>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D0521C-0CA8-4B51-B80B-7779802DF92D}"/>
                </a:ext>
              </a:extLst>
            </p:cNvPr>
            <p:cNvCxnSpPr>
              <a:cxnSpLocks/>
            </p:cNvCxnSpPr>
            <p:nvPr/>
          </p:nvCxnSpPr>
          <p:spPr>
            <a:xfrm>
              <a:off x="5030594" y="2479612"/>
              <a:ext cx="0" cy="1554063"/>
            </a:xfrm>
            <a:prstGeom prst="line">
              <a:avLst/>
            </a:prstGeom>
            <a:ln w="38100" cap="sq">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1E5DBE2-90FB-4E5C-B9BE-E0FE33A33ADA}"/>
                </a:ext>
              </a:extLst>
            </p:cNvPr>
            <p:cNvCxnSpPr/>
            <p:nvPr/>
          </p:nvCxnSpPr>
          <p:spPr>
            <a:xfrm flipH="1">
              <a:off x="4433644" y="4033675"/>
              <a:ext cx="596950" cy="0"/>
            </a:xfrm>
            <a:prstGeom prst="line">
              <a:avLst/>
            </a:prstGeom>
            <a:ln w="38100">
              <a:solidFill>
                <a:srgbClr val="FF6950"/>
              </a:solidFill>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ECF0F3A-18B6-4092-AFA2-0772894A9039}"/>
                </a:ext>
              </a:extLst>
            </p:cNvPr>
            <p:cNvCxnSpPr/>
            <p:nvPr/>
          </p:nvCxnSpPr>
          <p:spPr>
            <a:xfrm flipV="1">
              <a:off x="4425979" y="3760341"/>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cxnSp>
          <p:nvCxnSpPr>
            <p:cNvPr id="18" name="直接箭头连接符 17">
              <a:extLst>
                <a:ext uri="{FF2B5EF4-FFF2-40B4-BE49-F238E27FC236}">
                  <a16:creationId xmlns:a16="http://schemas.microsoft.com/office/drawing/2014/main" id="{D2A2D300-05C2-4BF3-9CA9-CFFC27D00263}"/>
                </a:ext>
              </a:extLst>
            </p:cNvPr>
            <p:cNvCxnSpPr/>
            <p:nvPr/>
          </p:nvCxnSpPr>
          <p:spPr>
            <a:xfrm flipV="1">
              <a:off x="4435161" y="3166711"/>
              <a:ext cx="0" cy="270465"/>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3D12642F-75BB-4B02-9B38-66AC2FEF4130}"/>
                </a:ext>
              </a:extLst>
            </p:cNvPr>
            <p:cNvCxnSpPr>
              <a:cxnSpLocks/>
              <a:stCxn id="11" idx="0"/>
            </p:cNvCxnSpPr>
            <p:nvPr/>
          </p:nvCxnSpPr>
          <p:spPr>
            <a:xfrm flipV="1">
              <a:off x="3187754" y="3166712"/>
              <a:ext cx="1260" cy="279454"/>
            </a:xfrm>
            <a:prstGeom prst="straightConnector1">
              <a:avLst/>
            </a:prstGeom>
            <a:ln w="57150">
              <a:solidFill>
                <a:srgbClr val="FF6950"/>
              </a:solidFill>
              <a:headEnd w="sm" len="sm"/>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0402B75C-611B-43C6-9010-9775DA1E63A3}"/>
                </a:ext>
              </a:extLst>
            </p:cNvPr>
            <p:cNvCxnSpPr/>
            <p:nvPr/>
          </p:nvCxnSpPr>
          <p:spPr>
            <a:xfrm flipV="1">
              <a:off x="3189015" y="3742775"/>
              <a:ext cx="0" cy="360000"/>
            </a:xfrm>
            <a:prstGeom prst="straightConnector1">
              <a:avLst/>
            </a:prstGeom>
            <a:ln w="57150">
              <a:solidFill>
                <a:srgbClr val="FF6950"/>
              </a:solidFill>
              <a:tailEnd type="triangle"/>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5647745"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1) </a:t>
              </a:r>
              <a:r>
                <a:rPr lang="zh-CN" altLang="en-US" sz="2275" b="1" dirty="0">
                  <a:solidFill>
                    <a:schemeClr val="bg1"/>
                  </a:solidFill>
                  <a:latin typeface="微软雅黑" panose="020B0503020204020204" pitchFamily="34" charset="-122"/>
                  <a:ea typeface="微软雅黑" panose="020B0503020204020204" pitchFamily="34" charset="-122"/>
                  <a:cs typeface="+mn-cs"/>
                </a:rPr>
                <a:t>机器字长</a:t>
              </a:r>
              <a:r>
                <a:rPr lang="en-US" altLang="zh-CN" sz="2275" dirty="0">
                  <a:solidFill>
                    <a:schemeClr val="bg1"/>
                  </a:solidFill>
                  <a:latin typeface="微软雅黑" panose="020B0503020204020204" pitchFamily="34" charset="-122"/>
                  <a:ea typeface="微软雅黑" panose="020B0503020204020204" pitchFamily="34" charset="-122"/>
                  <a:cs typeface="+mn-cs"/>
                </a:rPr>
                <a:t>:   </a:t>
              </a:r>
              <a:r>
                <a:rPr lang="zh-CN" altLang="en-US" sz="2275" dirty="0">
                  <a:solidFill>
                    <a:srgbClr val="C00000"/>
                  </a:solidFill>
                  <a:latin typeface="微软雅黑" panose="020B0503020204020204" pitchFamily="34" charset="-122"/>
                  <a:ea typeface="微软雅黑" panose="020B0503020204020204" pitchFamily="34" charset="-122"/>
                  <a:cs typeface="+mn-cs"/>
                </a:rPr>
                <a:t>机器一次能处理的二进制位数</a:t>
              </a:r>
            </a:p>
          </p:txBody>
        </p:sp>
      </p:grpSp>
    </p:spTree>
    <p:extLst>
      <p:ext uri="{BB962C8B-B14F-4D97-AF65-F5344CB8AC3E}">
        <p14:creationId xmlns:p14="http://schemas.microsoft.com/office/powerpoint/2010/main" val="12784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总线宽度</a:t>
            </a:r>
          </a:p>
        </p:txBody>
      </p:sp>
      <p:grpSp>
        <p:nvGrpSpPr>
          <p:cNvPr id="6" name="组合 5">
            <a:extLst>
              <a:ext uri="{FF2B5EF4-FFF2-40B4-BE49-F238E27FC236}">
                <a16:creationId xmlns:a16="http://schemas.microsoft.com/office/drawing/2014/main" id="{8622615D-A0A4-4A9C-B3E9-774EBF8735EE}"/>
              </a:ext>
            </a:extLst>
          </p:cNvPr>
          <p:cNvGrpSpPr/>
          <p:nvPr/>
        </p:nvGrpSpPr>
        <p:grpSpPr>
          <a:xfrm>
            <a:off x="3998684" y="3152312"/>
            <a:ext cx="7540676" cy="2762924"/>
            <a:chOff x="160002" y="2321597"/>
            <a:chExt cx="7238704" cy="1928681"/>
          </a:xfrm>
          <a:solidFill>
            <a:schemeClr val="accent6">
              <a:lumMod val="20000"/>
              <a:lumOff val="80000"/>
            </a:schemeClr>
          </a:solidFill>
        </p:grpSpPr>
        <p:sp>
          <p:nvSpPr>
            <p:cNvPr id="8" name="矩形: 圆角 9">
              <a:extLst>
                <a:ext uri="{FF2B5EF4-FFF2-40B4-BE49-F238E27FC236}">
                  <a16:creationId xmlns:a16="http://schemas.microsoft.com/office/drawing/2014/main" id="{DA506DDC-3CF2-45C3-9C53-D368ACAB0E7D}"/>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7" name="内容占位符 2">
              <a:extLst>
                <a:ext uri="{FF2B5EF4-FFF2-40B4-BE49-F238E27FC236}">
                  <a16:creationId xmlns:a16="http://schemas.microsoft.com/office/drawing/2014/main" id="{79F4CF29-2205-44BD-852B-2A240F0AD637}"/>
                </a:ext>
              </a:extLst>
            </p:cNvPr>
            <p:cNvSpPr txBox="1"/>
            <p:nvPr/>
          </p:nvSpPr>
          <p:spPr>
            <a:xfrm>
              <a:off x="312314" y="2321597"/>
              <a:ext cx="6977978" cy="1827138"/>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运算器与存储器之间的数据总线位数。</a:t>
              </a:r>
            </a:p>
            <a:p>
              <a:pPr algn="just">
                <a:lnSpc>
                  <a:spcPct val="200000"/>
                </a:lnSpc>
                <a:spcBef>
                  <a:spcPts val="0"/>
                </a:spcBef>
                <a:buSzPct val="80000"/>
                <a:buFont typeface="Wingdings" panose="05000000000000000000" pitchFamily="2" charset="2"/>
                <a:buChar char="u"/>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有些计算机内部与外部数据总线宽度不一致：</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80286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80386</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内外数据总线等宽；</a:t>
              </a:r>
            </a:p>
            <a:p>
              <a:pPr algn="just">
                <a:lnSpc>
                  <a:spcPct val="200000"/>
                </a:lnSpc>
                <a:spcBef>
                  <a:spcPts val="0"/>
                </a:spcBef>
                <a:buSzPct val="80000"/>
                <a:buFont typeface="Wingdings" panose="05000000000000000000" pitchFamily="2" charset="2"/>
                <a:buChar char="u"/>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Pentium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外总线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64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位，内总线</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位（两条</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32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位流水线）</a:t>
              </a:r>
            </a:p>
          </p:txBody>
        </p:sp>
      </p:grpSp>
      <p:grpSp>
        <p:nvGrpSpPr>
          <p:cNvPr id="21" name="组合 20">
            <a:extLst>
              <a:ext uri="{FF2B5EF4-FFF2-40B4-BE49-F238E27FC236}">
                <a16:creationId xmlns:a16="http://schemas.microsoft.com/office/drawing/2014/main" id="{896A016C-EDF4-4081-B644-722F4FAAC0B2}"/>
              </a:ext>
            </a:extLst>
          </p:cNvPr>
          <p:cNvGrpSpPr/>
          <p:nvPr/>
        </p:nvGrpSpPr>
        <p:grpSpPr>
          <a:xfrm>
            <a:off x="1505354" y="1956733"/>
            <a:ext cx="7540675" cy="525138"/>
            <a:chOff x="5995043" y="5450962"/>
            <a:chExt cx="6651927"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3" y="5450962"/>
              <a:ext cx="6651927" cy="553856"/>
            </a:xfrm>
            <a:prstGeom prst="hexagon">
              <a:avLst/>
            </a:prstGeom>
            <a:solidFill>
              <a:schemeClr val="bg2">
                <a:lumMod val="50000"/>
              </a:schemeClr>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6458119"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b="1" dirty="0">
                  <a:solidFill>
                    <a:schemeClr val="bg1"/>
                  </a:solidFill>
                  <a:latin typeface="微软雅黑" panose="020B0503020204020204" pitchFamily="34" charset="-122"/>
                  <a:ea typeface="微软雅黑" panose="020B0503020204020204" pitchFamily="34" charset="-122"/>
                  <a:cs typeface="+mn-cs"/>
                </a:rPr>
                <a:t> </a:t>
              </a:r>
              <a:r>
                <a:rPr lang="en-US" altLang="zh-CN" sz="2275" b="1" dirty="0">
                  <a:solidFill>
                    <a:schemeClr val="bg1"/>
                  </a:solidFill>
                  <a:latin typeface="微软雅黑" panose="020B0503020204020204" pitchFamily="34" charset="-122"/>
                  <a:ea typeface="微软雅黑" panose="020B0503020204020204" pitchFamily="34" charset="-122"/>
                </a:rPr>
                <a:t>2)</a:t>
              </a:r>
              <a:r>
                <a:rPr lang="zh-CN" altLang="en-US" sz="2275" b="1" dirty="0">
                  <a:solidFill>
                    <a:schemeClr val="bg1"/>
                  </a:solidFill>
                  <a:latin typeface="微软雅黑" panose="020B0503020204020204" pitchFamily="34" charset="-122"/>
                  <a:ea typeface="微软雅黑" panose="020B0503020204020204" pitchFamily="34" charset="-122"/>
                </a:rPr>
                <a:t>总线宽度</a:t>
              </a:r>
              <a:r>
                <a:rPr lang="zh-CN" altLang="en-US" sz="2275" dirty="0">
                  <a:solidFill>
                    <a:schemeClr val="bg1"/>
                  </a:solidFill>
                  <a:latin typeface="微软雅黑" panose="020B0503020204020204" pitchFamily="34" charset="-122"/>
                  <a:ea typeface="微软雅黑" panose="020B0503020204020204" pitchFamily="34" charset="-122"/>
                </a:rPr>
                <a:t>：数据总线一次能并行传送的最大信息位数</a:t>
              </a:r>
            </a:p>
          </p:txBody>
        </p:sp>
      </p:grpSp>
      <p:grpSp>
        <p:nvGrpSpPr>
          <p:cNvPr id="31" name="组合 30">
            <a:extLst>
              <a:ext uri="{FF2B5EF4-FFF2-40B4-BE49-F238E27FC236}">
                <a16:creationId xmlns:a16="http://schemas.microsoft.com/office/drawing/2014/main" id="{09A4B6E1-E08D-4FF7-9931-7AFAEA3C886F}"/>
              </a:ext>
            </a:extLst>
          </p:cNvPr>
          <p:cNvGrpSpPr/>
          <p:nvPr/>
        </p:nvGrpSpPr>
        <p:grpSpPr>
          <a:xfrm>
            <a:off x="712301" y="3152312"/>
            <a:ext cx="2928257" cy="2762924"/>
            <a:chOff x="605974" y="3152312"/>
            <a:chExt cx="2928257" cy="2762924"/>
          </a:xfrm>
        </p:grpSpPr>
        <p:sp>
          <p:nvSpPr>
            <p:cNvPr id="28" name="矩形: 圆角 27">
              <a:extLst>
                <a:ext uri="{FF2B5EF4-FFF2-40B4-BE49-F238E27FC236}">
                  <a16:creationId xmlns:a16="http://schemas.microsoft.com/office/drawing/2014/main" id="{FBC527E8-F5AA-4E11-BB28-544DCFD77F3F}"/>
                </a:ext>
              </a:extLst>
            </p:cNvPr>
            <p:cNvSpPr/>
            <p:nvPr/>
          </p:nvSpPr>
          <p:spPr>
            <a:xfrm>
              <a:off x="605974" y="3152312"/>
              <a:ext cx="2928257" cy="2762924"/>
            </a:xfrm>
            <a:prstGeom prst="roundRect">
              <a:avLst>
                <a:gd name="adj" fmla="val 5699"/>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1FD3E17-614C-49CC-AAC4-6FA006AD88F5}"/>
                </a:ext>
              </a:extLst>
            </p:cNvPr>
            <p:cNvSpPr/>
            <p:nvPr/>
          </p:nvSpPr>
          <p:spPr>
            <a:xfrm>
              <a:off x="794659" y="3706460"/>
              <a:ext cx="799765" cy="1741930"/>
            </a:xfrm>
            <a:prstGeom prst="rect">
              <a:avLst/>
            </a:prstGeom>
            <a:solidFill>
              <a:schemeClr val="accent2">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latin typeface="微软雅黑" panose="020B0503020204020204" pitchFamily="34" charset="-122"/>
                  <a:ea typeface="微软雅黑" panose="020B0503020204020204" pitchFamily="34" charset="-122"/>
                </a:rPr>
                <a:t>CPU</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7FE0758E-1CD6-492D-95C7-AC6A64C40337}"/>
                </a:ext>
              </a:extLst>
            </p:cNvPr>
            <p:cNvSpPr/>
            <p:nvPr/>
          </p:nvSpPr>
          <p:spPr>
            <a:xfrm>
              <a:off x="2503716" y="3706460"/>
              <a:ext cx="799765" cy="1741927"/>
            </a:xfrm>
            <a:prstGeom prst="rect">
              <a:avLst/>
            </a:prstGeom>
            <a:solidFill>
              <a:schemeClr val="accent1">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存</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储</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器</a:t>
              </a:r>
            </a:p>
          </p:txBody>
        </p:sp>
        <p:cxnSp>
          <p:nvCxnSpPr>
            <p:cNvPr id="4" name="直接箭头连接符 3">
              <a:extLst>
                <a:ext uri="{FF2B5EF4-FFF2-40B4-BE49-F238E27FC236}">
                  <a16:creationId xmlns:a16="http://schemas.microsoft.com/office/drawing/2014/main" id="{3823D144-C044-4522-955A-2C75647905B6}"/>
                </a:ext>
              </a:extLst>
            </p:cNvPr>
            <p:cNvCxnSpPr/>
            <p:nvPr/>
          </p:nvCxnSpPr>
          <p:spPr>
            <a:xfrm>
              <a:off x="1594424" y="4103915"/>
              <a:ext cx="909292" cy="0"/>
            </a:xfrm>
            <a:prstGeom prst="straightConnector1">
              <a:avLst/>
            </a:prstGeom>
            <a:ln w="53975">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EDB30321-C12D-46F1-BC06-7E4B6DF32784}"/>
                </a:ext>
              </a:extLst>
            </p:cNvPr>
            <p:cNvCxnSpPr/>
            <p:nvPr/>
          </p:nvCxnSpPr>
          <p:spPr>
            <a:xfrm>
              <a:off x="1594424" y="5029201"/>
              <a:ext cx="909292" cy="0"/>
            </a:xfrm>
            <a:prstGeom prst="straightConnector1">
              <a:avLst/>
            </a:prstGeom>
            <a:ln w="53975">
              <a:headEnd type="stealth"/>
              <a:tailEnd type="stealth"/>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44C2314-757C-4049-AE2A-3311023CBB12}"/>
                </a:ext>
              </a:extLst>
            </p:cNvPr>
            <p:cNvSpPr/>
            <p:nvPr/>
          </p:nvSpPr>
          <p:spPr>
            <a:xfrm>
              <a:off x="1671141" y="3734583"/>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地址</a:t>
              </a:r>
              <a:endParaRPr lang="zh-CN" altLang="en-US" dirty="0"/>
            </a:p>
          </p:txBody>
        </p:sp>
        <p:sp>
          <p:nvSpPr>
            <p:cNvPr id="29" name="矩形 28">
              <a:extLst>
                <a:ext uri="{FF2B5EF4-FFF2-40B4-BE49-F238E27FC236}">
                  <a16:creationId xmlns:a16="http://schemas.microsoft.com/office/drawing/2014/main" id="{9AD183E1-04BE-4CC4-BE39-85CC1776CD95}"/>
                </a:ext>
              </a:extLst>
            </p:cNvPr>
            <p:cNvSpPr/>
            <p:nvPr/>
          </p:nvSpPr>
          <p:spPr>
            <a:xfrm>
              <a:off x="1707629" y="5079058"/>
              <a:ext cx="646331"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数据</a:t>
              </a:r>
              <a:endParaRPr lang="zh-CN" altLang="en-US" dirty="0"/>
            </a:p>
          </p:txBody>
        </p:sp>
      </p:grpSp>
    </p:spTree>
    <p:extLst>
      <p:ext uri="{BB962C8B-B14F-4D97-AF65-F5344CB8AC3E}">
        <p14:creationId xmlns:p14="http://schemas.microsoft.com/office/powerpoint/2010/main" val="18095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a:t>非时间指标</a:t>
            </a:r>
          </a:p>
        </p:txBody>
      </p:sp>
      <p:sp>
        <p:nvSpPr>
          <p:cNvPr id="132099" name="内容占位符 2"/>
          <p:cNvSpPr>
            <a:spLocks noGrp="1"/>
          </p:cNvSpPr>
          <p:nvPr>
            <p:ph idx="1"/>
          </p:nvPr>
        </p:nvSpPr>
        <p:spPr>
          <a:xfrm>
            <a:off x="487822" y="942764"/>
            <a:ext cx="10515599" cy="846648"/>
          </a:xfrm>
        </p:spPr>
        <p:txBody>
          <a:bodyPr/>
          <a:lstStyle/>
          <a:p>
            <a:pPr>
              <a:lnSpc>
                <a:spcPct val="150000"/>
              </a:lnSpc>
            </a:pPr>
            <a:r>
              <a:rPr lang="zh-CN" altLang="en-US" dirty="0"/>
              <a:t>主存容量与存储带宽  </a:t>
            </a:r>
            <a:r>
              <a:rPr lang="en-US" altLang="zh-CN" dirty="0"/>
              <a:t>(</a:t>
            </a:r>
            <a:r>
              <a:rPr lang="zh-CN" altLang="en-US" dirty="0"/>
              <a:t>非时间指标</a:t>
            </a:r>
            <a:r>
              <a:rPr lang="en-US" altLang="zh-CN" dirty="0"/>
              <a:t>)</a:t>
            </a:r>
          </a:p>
          <a:p>
            <a:pPr lvl="1"/>
            <a:endParaRPr lang="zh-CN" altLang="en-US" dirty="0"/>
          </a:p>
        </p:txBody>
      </p:sp>
      <p:grpSp>
        <p:nvGrpSpPr>
          <p:cNvPr id="21" name="组合 20">
            <a:extLst>
              <a:ext uri="{FF2B5EF4-FFF2-40B4-BE49-F238E27FC236}">
                <a16:creationId xmlns:a16="http://schemas.microsoft.com/office/drawing/2014/main" id="{896A016C-EDF4-4081-B644-722F4FAAC0B2}"/>
              </a:ext>
            </a:extLst>
          </p:cNvPr>
          <p:cNvGrpSpPr/>
          <p:nvPr/>
        </p:nvGrpSpPr>
        <p:grpSpPr>
          <a:xfrm>
            <a:off x="1505355" y="1956733"/>
            <a:ext cx="6916727" cy="525138"/>
            <a:chOff x="5995044" y="5450962"/>
            <a:chExt cx="6101518" cy="553856"/>
          </a:xfrm>
        </p:grpSpPr>
        <p:sp>
          <p:nvSpPr>
            <p:cNvPr id="22" name="六边形 21">
              <a:extLst>
                <a:ext uri="{FF2B5EF4-FFF2-40B4-BE49-F238E27FC236}">
                  <a16:creationId xmlns:a16="http://schemas.microsoft.com/office/drawing/2014/main" id="{AAA7B7D2-7A27-45D3-BA66-72F4CF92CF06}"/>
                </a:ext>
              </a:extLst>
            </p:cNvPr>
            <p:cNvSpPr/>
            <p:nvPr/>
          </p:nvSpPr>
          <p:spPr>
            <a:xfrm>
              <a:off x="5995044" y="5450962"/>
              <a:ext cx="3678283" cy="553856"/>
            </a:xfrm>
            <a:prstGeom prst="hexagon">
              <a:avLst/>
            </a:prstGeom>
            <a:solidFill>
              <a:srgbClr val="59B2FF"/>
            </a:solidFill>
            <a:ln w="38100">
              <a:solidFill>
                <a:srgbClr val="E2E2E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p>
          </p:txBody>
        </p:sp>
        <p:sp>
          <p:nvSpPr>
            <p:cNvPr id="23" name="标题 2">
              <a:extLst>
                <a:ext uri="{FF2B5EF4-FFF2-40B4-BE49-F238E27FC236}">
                  <a16:creationId xmlns:a16="http://schemas.microsoft.com/office/drawing/2014/main" id="{316436A3-C41E-4C35-B8F9-EC39AD96EE55}"/>
                </a:ext>
              </a:extLst>
            </p:cNvPr>
            <p:cNvSpPr txBox="1"/>
            <p:nvPr/>
          </p:nvSpPr>
          <p:spPr>
            <a:xfrm>
              <a:off x="6188846" y="5450962"/>
              <a:ext cx="5907716" cy="553856"/>
            </a:xfrm>
            <a:prstGeom prst="rect">
              <a:avLst/>
            </a:prstGeom>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zh-CN" sz="2275" dirty="0">
                  <a:solidFill>
                    <a:schemeClr val="bg1"/>
                  </a:solidFill>
                  <a:latin typeface="微软雅黑" panose="020B0503020204020204" pitchFamily="34" charset="-122"/>
                  <a:ea typeface="微软雅黑" panose="020B0503020204020204" pitchFamily="34" charset="-122"/>
                  <a:cs typeface="+mn-cs"/>
                </a:rPr>
                <a:t>3) </a:t>
              </a:r>
              <a:r>
                <a:rPr lang="zh-CN" altLang="en-US" sz="2275" b="1" dirty="0">
                  <a:solidFill>
                    <a:schemeClr val="bg1"/>
                  </a:solidFill>
                  <a:latin typeface="微软雅黑" panose="020B0503020204020204" pitchFamily="34" charset="-122"/>
                  <a:ea typeface="微软雅黑" panose="020B0503020204020204" pitchFamily="34" charset="-122"/>
                  <a:cs typeface="+mn-cs"/>
                </a:rPr>
                <a:t>主存容量与存储带宽 </a:t>
              </a:r>
            </a:p>
          </p:txBody>
        </p:sp>
      </p:grpSp>
      <p:grpSp>
        <p:nvGrpSpPr>
          <p:cNvPr id="24" name="组合 23">
            <a:extLst>
              <a:ext uri="{FF2B5EF4-FFF2-40B4-BE49-F238E27FC236}">
                <a16:creationId xmlns:a16="http://schemas.microsoft.com/office/drawing/2014/main" id="{29736F98-7C41-4BD1-80C9-E9C8B7BFC669}"/>
              </a:ext>
            </a:extLst>
          </p:cNvPr>
          <p:cNvGrpSpPr/>
          <p:nvPr/>
        </p:nvGrpSpPr>
        <p:grpSpPr>
          <a:xfrm>
            <a:off x="1505354" y="3152312"/>
            <a:ext cx="9278759" cy="2762924"/>
            <a:chOff x="160002" y="2321597"/>
            <a:chExt cx="7238704" cy="1928681"/>
          </a:xfrm>
          <a:solidFill>
            <a:schemeClr val="accent6">
              <a:lumMod val="20000"/>
              <a:lumOff val="80000"/>
            </a:schemeClr>
          </a:solidFill>
        </p:grpSpPr>
        <p:sp>
          <p:nvSpPr>
            <p:cNvPr id="25" name="矩形: 圆角 9">
              <a:extLst>
                <a:ext uri="{FF2B5EF4-FFF2-40B4-BE49-F238E27FC236}">
                  <a16:creationId xmlns:a16="http://schemas.microsoft.com/office/drawing/2014/main" id="{5F0FF9E0-8CA3-409A-BF71-D4B3ED10DDA6}"/>
                </a:ext>
              </a:extLst>
            </p:cNvPr>
            <p:cNvSpPr/>
            <p:nvPr/>
          </p:nvSpPr>
          <p:spPr>
            <a:xfrm>
              <a:off x="160002" y="2321597"/>
              <a:ext cx="7238704" cy="1928681"/>
            </a:xfrm>
            <a:prstGeom prst="roundRect">
              <a:avLst>
                <a:gd name="adj" fmla="val 5192"/>
              </a:avLst>
            </a:prstGeom>
            <a:grpFill/>
            <a:ln w="158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6">
                <a:latin typeface="微软雅黑" panose="020B0503020204020204" pitchFamily="34" charset="-122"/>
                <a:ea typeface="微软雅黑" panose="020B0503020204020204" pitchFamily="34" charset="-122"/>
              </a:endParaRPr>
            </a:p>
          </p:txBody>
        </p:sp>
        <p:sp>
          <p:nvSpPr>
            <p:cNvPr id="26" name="内容占位符 2">
              <a:extLst>
                <a:ext uri="{FF2B5EF4-FFF2-40B4-BE49-F238E27FC236}">
                  <a16:creationId xmlns:a16="http://schemas.microsoft.com/office/drawing/2014/main" id="{32C7D8D4-85A3-4C25-85B0-3EAAA7193096}"/>
                </a:ext>
              </a:extLst>
            </p:cNvPr>
            <p:cNvSpPr txBox="1"/>
            <p:nvPr/>
          </p:nvSpPr>
          <p:spPr>
            <a:xfrm>
              <a:off x="312314" y="2321597"/>
              <a:ext cx="6977978" cy="1827137"/>
            </a:xfrm>
            <a:prstGeom prst="rect">
              <a:avLst/>
            </a:prstGeom>
            <a:grpFill/>
            <a:ln>
              <a:no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主存容量：</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是指一台计算机主存所包含的存储单元总数。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325103" indent="-325103" algn="just">
                <a:lnSpc>
                  <a:spcPct val="200000"/>
                </a:lnSpc>
                <a:spcBef>
                  <a:spcPts val="0"/>
                </a:spcBef>
                <a:buFont typeface="Wingdings" panose="05000000000000000000" pitchFamily="2" charset="2"/>
                <a:buChar char="u"/>
              </a:pPr>
              <a:r>
                <a:rPr lang="zh-CN" altLang="en-US" sz="2000" b="1" dirty="0">
                  <a:solidFill>
                    <a:srgbClr val="404040"/>
                  </a:solidFill>
                  <a:latin typeface="微软雅黑" panose="020B0503020204020204" pitchFamily="34" charset="-122"/>
                  <a:ea typeface="微软雅黑" panose="020B0503020204020204" pitchFamily="34" charset="-122"/>
                  <a:sym typeface="Arial" panose="020B0604020202020204" pitchFamily="34" charset="0"/>
                </a:rPr>
                <a:t>存储带宽：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指单位时间内与主存交换的二进制信息量，单位</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Byte/s</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marL="0" indent="0" algn="just">
                <a:lnSpc>
                  <a:spcPct val="200000"/>
                </a:lnSpc>
                <a:spcBef>
                  <a:spcPts val="0"/>
                </a:spcBef>
                <a:buNone/>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影响存储带宽的指标包括数据位宽和数据传输速率</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a:t>
              </a:r>
            </a:p>
          </p:txBody>
        </p:sp>
      </p:grpSp>
    </p:spTree>
    <p:extLst>
      <p:ext uri="{BB962C8B-B14F-4D97-AF65-F5344CB8AC3E}">
        <p14:creationId xmlns:p14="http://schemas.microsoft.com/office/powerpoint/2010/main" val="17948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vertical)">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en-US" altLang="zh-CN"/>
              <a:t>CPU</a:t>
            </a:r>
            <a:r>
              <a:rPr lang="zh-CN" altLang="en-US"/>
              <a:t>时间（时间指标）</a:t>
            </a:r>
          </a:p>
        </p:txBody>
      </p:sp>
      <p:sp>
        <p:nvSpPr>
          <p:cNvPr id="135171" name="内容占位符 2"/>
          <p:cNvSpPr>
            <a:spLocks noGrp="1"/>
          </p:cNvSpPr>
          <p:nvPr>
            <p:ph idx="1"/>
          </p:nvPr>
        </p:nvSpPr>
        <p:spPr/>
        <p:txBody>
          <a:bodyPr>
            <a:normAutofit/>
          </a:bodyPr>
          <a:lstStyle/>
          <a:p>
            <a:pPr>
              <a:lnSpc>
                <a:spcPct val="150000"/>
              </a:lnSpc>
              <a:spcAft>
                <a:spcPct val="30000"/>
              </a:spcAft>
            </a:pPr>
            <a:r>
              <a:rPr lang="zh-CN" altLang="en-US" b="1" dirty="0">
                <a:latin typeface="Segoe UI Black" panose="020B0A02040204020203" pitchFamily="34" charset="0"/>
                <a:ea typeface="Segoe UI Black" panose="020B0A02040204020203" pitchFamily="34" charset="0"/>
                <a:cs typeface="Segoe UI Black" panose="020B0A02040204020203" pitchFamily="34" charset="0"/>
              </a:rPr>
              <a:t>频率，时钟周期，外频，倍频</a:t>
            </a: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CPI</a:t>
            </a:r>
            <a:r>
              <a:rPr lang="en-US" altLang="zh-CN" dirty="0"/>
              <a:t> </a:t>
            </a:r>
            <a:r>
              <a:rPr lang="en-US" altLang="zh-CN" dirty="0">
                <a:sym typeface="Symbol" pitchFamily="18" charset="2"/>
              </a:rPr>
              <a:t> (Clock cycles Per Instruction)</a:t>
            </a:r>
          </a:p>
          <a:p>
            <a:pPr lvl="1">
              <a:lnSpc>
                <a:spcPct val="150000"/>
              </a:lnSpc>
              <a:spcAft>
                <a:spcPct val="30000"/>
              </a:spcAft>
            </a:pPr>
            <a:r>
              <a:rPr lang="en-US" altLang="zh-CN" dirty="0">
                <a:sym typeface="Symbol" pitchFamily="18" charset="2"/>
              </a:rPr>
              <a:t>ADD  MOV  DIV   MUL  </a:t>
            </a:r>
            <a:r>
              <a:rPr lang="zh-CN" altLang="en-US" dirty="0">
                <a:sym typeface="Symbol" pitchFamily="18" charset="2"/>
              </a:rPr>
              <a:t>定点</a:t>
            </a:r>
            <a:r>
              <a:rPr lang="en-US" altLang="zh-CN" dirty="0">
                <a:sym typeface="Symbol" pitchFamily="18" charset="2"/>
              </a:rPr>
              <a:t>/</a:t>
            </a:r>
            <a:r>
              <a:rPr lang="zh-CN" altLang="en-US" dirty="0">
                <a:sym typeface="Symbol" pitchFamily="18" charset="2"/>
              </a:rPr>
              <a:t>浮点指令</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rPr>
              <a:t>IPC </a:t>
            </a:r>
            <a:r>
              <a:rPr lang="en-US" altLang="zh-CN" dirty="0">
                <a:sym typeface="Symbol" pitchFamily="18" charset="2"/>
              </a:rPr>
              <a:t> (Instructions Per Clock cycle)  </a:t>
            </a:r>
          </a:p>
          <a:p>
            <a:pPr lvl="1">
              <a:lnSpc>
                <a:spcPct val="150000"/>
              </a:lnSpc>
              <a:spcAft>
                <a:spcPct val="30000"/>
              </a:spcAft>
            </a:pPr>
            <a:r>
              <a:rPr lang="zh-CN" altLang="en-US" dirty="0">
                <a:sym typeface="Symbol" pitchFamily="18" charset="2"/>
              </a:rPr>
              <a:t>强调并行</a:t>
            </a:r>
            <a:endParaRPr lang="en-US" altLang="zh-CN" dirty="0">
              <a:sym typeface="Symbol" pitchFamily="18" charset="2"/>
            </a:endParaRPr>
          </a:p>
          <a:p>
            <a:pPr>
              <a:lnSpc>
                <a:spcPct val="150000"/>
              </a:lnSpc>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MIPS / MFLOPS</a:t>
            </a:r>
          </a:p>
          <a:p>
            <a:pPr>
              <a:spcBef>
                <a:spcPct val="30000"/>
              </a:spcBef>
              <a:spcAft>
                <a:spcPct val="30000"/>
              </a:spcAft>
            </a:pPr>
            <a:r>
              <a:rPr lang="en-US" altLang="zh-CN"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CPU</a:t>
            </a:r>
            <a:r>
              <a:rPr lang="zh-CN" altLang="en-US" dirty="0">
                <a:latin typeface="Segoe UI Black" panose="020B0A02040204020203" pitchFamily="34" charset="0"/>
                <a:ea typeface="Segoe UI Black" panose="020B0A02040204020203" pitchFamily="34" charset="0"/>
                <a:cs typeface="Segoe UI Black" panose="020B0A02040204020203" pitchFamily="34" charset="0"/>
                <a:sym typeface="Symbol" pitchFamily="18" charset="2"/>
              </a:rPr>
              <a:t>时间</a:t>
            </a: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lvl="2">
              <a:lnSpc>
                <a:spcPct val="150000"/>
              </a:lnSpc>
              <a:spcAft>
                <a:spcPct val="30000"/>
              </a:spcAft>
            </a:pPr>
            <a:endParaRPr lang="en-US" altLang="zh-CN" dirty="0">
              <a:sym typeface="Symbol" pitchFamily="18" charset="2"/>
            </a:endParaRPr>
          </a:p>
          <a:p>
            <a:pPr lvl="1">
              <a:lnSpc>
                <a:spcPct val="150000"/>
              </a:lnSpc>
              <a:spcAft>
                <a:spcPct val="30000"/>
              </a:spcAft>
            </a:pPr>
            <a:endParaRPr lang="en-US" altLang="zh-CN" dirty="0">
              <a:sym typeface="Symbol" pitchFamily="18" charset="2"/>
            </a:endParaRPr>
          </a:p>
          <a:p>
            <a:pPr>
              <a:spcBef>
                <a:spcPct val="30000"/>
              </a:spcBef>
              <a:spcAft>
                <a:spcPct val="30000"/>
              </a:spcAft>
            </a:pPr>
            <a:endParaRPr lang="zh-CN" altLang="en-US" sz="2600" dirty="0">
              <a:solidFill>
                <a:srgbClr val="000000"/>
              </a:solidFill>
              <a:latin typeface="Times New Roman" pitchFamily="18" charset="0"/>
              <a:sym typeface="Symbol" pitchFamily="18" charset="2"/>
            </a:endParaRPr>
          </a:p>
          <a:p>
            <a:endParaRPr lang="zh-CN" altLang="en-US" dirty="0"/>
          </a:p>
        </p:txBody>
      </p:sp>
      <p:pic>
        <p:nvPicPr>
          <p:cNvPr id="5" name="图片 4">
            <a:extLst>
              <a:ext uri="{FF2B5EF4-FFF2-40B4-BE49-F238E27FC236}">
                <a16:creationId xmlns:a16="http://schemas.microsoft.com/office/drawing/2014/main" id="{3317183E-E51E-4552-8E58-EC0C7D8D393E}"/>
              </a:ext>
            </a:extLst>
          </p:cNvPr>
          <p:cNvPicPr>
            <a:picLocks noChangeAspect="1"/>
          </p:cNvPicPr>
          <p:nvPr/>
        </p:nvPicPr>
        <p:blipFill>
          <a:blip r:embed="rId3"/>
          <a:stretch>
            <a:fillRect/>
          </a:stretch>
        </p:blipFill>
        <p:spPr>
          <a:xfrm>
            <a:off x="9086887" y="3115340"/>
            <a:ext cx="2103480" cy="2902688"/>
          </a:xfrm>
          <a:prstGeom prst="rect">
            <a:avLst/>
          </a:prstGeom>
        </p:spPr>
      </p:pic>
    </p:spTree>
    <p:extLst>
      <p:ext uri="{BB962C8B-B14F-4D97-AF65-F5344CB8AC3E}">
        <p14:creationId xmlns:p14="http://schemas.microsoft.com/office/powerpoint/2010/main" val="219246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966FC-10FB-4AB4-903E-31428535F44A}"/>
              </a:ext>
            </a:extLst>
          </p:cNvPr>
          <p:cNvSpPr>
            <a:spLocks noGrp="1"/>
          </p:cNvSpPr>
          <p:nvPr>
            <p:ph type="title"/>
          </p:nvPr>
        </p:nvSpPr>
        <p:spPr/>
        <p:txBody>
          <a:bodyPr/>
          <a:lstStyle/>
          <a:p>
            <a:r>
              <a:rPr lang="zh-CN" altLang="en-US" dirty="0"/>
              <a:t>时间指标</a:t>
            </a:r>
          </a:p>
        </p:txBody>
      </p:sp>
      <p:sp>
        <p:nvSpPr>
          <p:cNvPr id="3" name="内容占位符 2">
            <a:extLst>
              <a:ext uri="{FF2B5EF4-FFF2-40B4-BE49-F238E27FC236}">
                <a16:creationId xmlns:a16="http://schemas.microsoft.com/office/drawing/2014/main" id="{AE139332-DD01-4678-BFE5-03F620A8D93B}"/>
              </a:ext>
            </a:extLst>
          </p:cNvPr>
          <p:cNvSpPr>
            <a:spLocks noGrp="1"/>
          </p:cNvSpPr>
          <p:nvPr>
            <p:ph idx="1"/>
          </p:nvPr>
        </p:nvSpPr>
        <p:spPr>
          <a:xfrm>
            <a:off x="487822" y="942764"/>
            <a:ext cx="11181664" cy="5637024"/>
          </a:xfrm>
        </p:spPr>
        <p:txBody>
          <a:bodyPr>
            <a:normAutofit/>
          </a:bodyPr>
          <a:lstStyle/>
          <a:p>
            <a:pPr>
              <a:lnSpc>
                <a:spcPct val="130000"/>
              </a:lnSpc>
            </a:pPr>
            <a:r>
              <a:rPr lang="zh-CN" altLang="en-US" b="1" dirty="0">
                <a:solidFill>
                  <a:srgbClr val="404040"/>
                </a:solidFill>
                <a:sym typeface="Arial" panose="020B0604020202020204" pitchFamily="34" charset="0"/>
              </a:rPr>
              <a:t>主频</a:t>
            </a:r>
            <a:r>
              <a:rPr lang="en-US" altLang="zh-CN" b="1" dirty="0">
                <a:solidFill>
                  <a:srgbClr val="404040"/>
                </a:solidFill>
                <a:sym typeface="Arial" panose="020B0604020202020204" pitchFamily="34" charset="0"/>
              </a:rPr>
              <a:t>f</a:t>
            </a:r>
          </a:p>
          <a:p>
            <a:pPr lvl="1">
              <a:lnSpc>
                <a:spcPct val="130000"/>
              </a:lnSpc>
            </a:pPr>
            <a:r>
              <a:rPr lang="en-US" altLang="zh-CN" sz="2200" dirty="0">
                <a:sym typeface="Arial" panose="020B0604020202020204" pitchFamily="34" charset="0"/>
              </a:rPr>
              <a:t>CPU</a:t>
            </a:r>
            <a:r>
              <a:rPr lang="zh-CN" altLang="en-US" sz="2200" dirty="0">
                <a:sym typeface="Arial" panose="020B0604020202020204" pitchFamily="34" charset="0"/>
              </a:rPr>
              <a:t>工作的时钟频率，与</a:t>
            </a:r>
            <a:r>
              <a:rPr lang="en-US" altLang="zh-CN" sz="2200" dirty="0">
                <a:sym typeface="Arial" panose="020B0604020202020204" pitchFamily="34" charset="0"/>
              </a:rPr>
              <a:t>CPU</a:t>
            </a:r>
            <a:r>
              <a:rPr lang="zh-CN" altLang="en-US" sz="2200" dirty="0">
                <a:sym typeface="Arial" panose="020B0604020202020204" pitchFamily="34" charset="0"/>
              </a:rPr>
              <a:t>运算能力之间不是唯一的、直接关系；</a:t>
            </a:r>
            <a:endParaRPr lang="en-US" altLang="zh-CN" sz="2200" dirty="0">
              <a:sym typeface="Arial" panose="020B0604020202020204" pitchFamily="34" charset="0"/>
            </a:endParaRPr>
          </a:p>
          <a:p>
            <a:pPr>
              <a:lnSpc>
                <a:spcPct val="130000"/>
              </a:lnSpc>
            </a:pPr>
            <a:r>
              <a:rPr lang="zh-CN" altLang="en-US" b="1" dirty="0">
                <a:solidFill>
                  <a:srgbClr val="404040"/>
                </a:solidFill>
              </a:rPr>
              <a:t>时钟周期</a:t>
            </a:r>
            <a:r>
              <a:rPr lang="en-US" altLang="zh-CN" b="1" dirty="0">
                <a:solidFill>
                  <a:srgbClr val="404040"/>
                </a:solidFill>
              </a:rPr>
              <a:t>T = 1/f</a:t>
            </a:r>
          </a:p>
          <a:p>
            <a:pPr lvl="1">
              <a:lnSpc>
                <a:spcPct val="130000"/>
              </a:lnSpc>
            </a:pPr>
            <a:r>
              <a:rPr lang="zh-CN" altLang="en-US" sz="2200" dirty="0"/>
              <a:t>计算机中最基本的、最小的时间单位。一个时钟周期</a:t>
            </a:r>
            <a:r>
              <a:rPr lang="en-US" altLang="zh-CN" sz="2200" dirty="0"/>
              <a:t>CPU</a:t>
            </a:r>
            <a:r>
              <a:rPr lang="zh-CN" altLang="en-US" sz="2200" dirty="0"/>
              <a:t>仅完成一个最基本的动作；</a:t>
            </a:r>
            <a:endParaRPr lang="en-US" altLang="zh-CN" sz="2200" dirty="0"/>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外频</a:t>
            </a:r>
            <a:endParaRPr lang="en-US" altLang="zh-CN" sz="2600" b="1" dirty="0">
              <a:solidFill>
                <a:srgbClr val="404040"/>
              </a:solidFill>
            </a:endParaRPr>
          </a:p>
          <a:p>
            <a:pPr lvl="1">
              <a:lnSpc>
                <a:spcPct val="130000"/>
              </a:lnSpc>
            </a:pPr>
            <a:r>
              <a:rPr lang="zh-CN" altLang="en-US" sz="2200" dirty="0"/>
              <a:t>系统总线的工作频率，</a:t>
            </a:r>
            <a:r>
              <a:rPr lang="en-US" altLang="zh-CN" sz="2200" dirty="0"/>
              <a:t>CPU</a:t>
            </a:r>
            <a:r>
              <a:rPr lang="zh-CN" altLang="en-US" sz="2200" dirty="0"/>
              <a:t>与主板之间同步运行的速度，标准外频</a:t>
            </a:r>
            <a:r>
              <a:rPr lang="en-US" altLang="zh-CN" sz="2200" dirty="0"/>
              <a:t>66MHz</a:t>
            </a:r>
            <a:r>
              <a:rPr lang="zh-CN" altLang="en-US" sz="2200" dirty="0"/>
              <a:t>、</a:t>
            </a:r>
            <a:r>
              <a:rPr lang="en-US" altLang="zh-CN" sz="2200" dirty="0"/>
              <a:t>100MHz</a:t>
            </a:r>
            <a:r>
              <a:rPr lang="zh-CN" altLang="en-US" sz="2200" dirty="0"/>
              <a:t>、</a:t>
            </a:r>
            <a:r>
              <a:rPr lang="en-US" altLang="zh-CN" sz="2200" dirty="0"/>
              <a:t>133MHz</a:t>
            </a:r>
            <a:r>
              <a:rPr lang="zh-CN" altLang="en-US" sz="2200" dirty="0"/>
              <a:t>、</a:t>
            </a:r>
            <a:r>
              <a:rPr lang="en-US" altLang="zh-CN" sz="2200" dirty="0"/>
              <a:t>200MHz</a:t>
            </a:r>
            <a:r>
              <a:rPr lang="zh-CN" altLang="en-US" sz="2200" dirty="0"/>
              <a:t>、</a:t>
            </a:r>
            <a:r>
              <a:rPr lang="en-US" altLang="zh-CN" sz="2200" dirty="0"/>
              <a:t>400MHz</a:t>
            </a:r>
          </a:p>
          <a:p>
            <a:pPr marL="342900" lvl="1" indent="-342900">
              <a:lnSpc>
                <a:spcPct val="130000"/>
              </a:lnSpc>
              <a:spcBef>
                <a:spcPts val="1000"/>
              </a:spcBef>
              <a:buFont typeface="Wingdings" panose="05000000000000000000" pitchFamily="2" charset="2"/>
              <a:buChar char="n"/>
            </a:pPr>
            <a:r>
              <a:rPr lang="zh-CN" altLang="en-US" sz="2600" b="1" dirty="0">
                <a:solidFill>
                  <a:srgbClr val="404040"/>
                </a:solidFill>
              </a:rPr>
              <a:t>倍频</a:t>
            </a:r>
            <a:endParaRPr lang="en-US" altLang="zh-CN" sz="2600" b="1" dirty="0">
              <a:solidFill>
                <a:srgbClr val="404040"/>
              </a:solidFill>
            </a:endParaRPr>
          </a:p>
          <a:p>
            <a:pPr lvl="1">
              <a:lnSpc>
                <a:spcPct val="130000"/>
              </a:lnSpc>
            </a:pPr>
            <a:r>
              <a:rPr lang="zh-CN" altLang="en-US" sz="2200" dirty="0"/>
              <a:t>主频</a:t>
            </a:r>
            <a:r>
              <a:rPr lang="en-US" altLang="zh-CN" sz="2200" dirty="0"/>
              <a:t>=</a:t>
            </a:r>
            <a:r>
              <a:rPr lang="zh-CN" altLang="en-US" sz="2200" dirty="0"/>
              <a:t>外频</a:t>
            </a:r>
            <a:r>
              <a:rPr lang="en-US" altLang="zh-CN" sz="2200" dirty="0"/>
              <a:t>×</a:t>
            </a:r>
            <a:r>
              <a:rPr lang="zh-CN" altLang="en-US" sz="2200" b="1" dirty="0"/>
              <a:t>倍频</a:t>
            </a:r>
            <a:r>
              <a:rPr lang="zh-CN" altLang="en-US" sz="2200" dirty="0"/>
              <a:t> ，</a:t>
            </a:r>
            <a:r>
              <a:rPr lang="en-US" altLang="zh-CN" sz="2200" dirty="0">
                <a:sym typeface="Arial" panose="020B0604020202020204" pitchFamily="34" charset="0"/>
              </a:rPr>
              <a:t> Pentium 4 2.4G </a:t>
            </a:r>
            <a:r>
              <a:rPr lang="zh-CN" altLang="en-US" sz="2200" dirty="0">
                <a:sym typeface="Arial" panose="020B0604020202020204" pitchFamily="34" charset="0"/>
              </a:rPr>
              <a:t>主频  </a:t>
            </a:r>
            <a:r>
              <a:rPr lang="en-US" altLang="zh-CN" sz="2200" dirty="0">
                <a:sym typeface="Arial" panose="020B0604020202020204" pitchFamily="34" charset="0"/>
              </a:rPr>
              <a:t>2400M = 133M (</a:t>
            </a:r>
            <a:r>
              <a:rPr lang="zh-CN" altLang="en-US" sz="2200" dirty="0">
                <a:sym typeface="Arial" panose="020B0604020202020204" pitchFamily="34" charset="0"/>
              </a:rPr>
              <a:t>外频</a:t>
            </a:r>
            <a:r>
              <a:rPr lang="en-US" altLang="zh-CN" sz="2200" dirty="0">
                <a:sym typeface="Arial" panose="020B0604020202020204" pitchFamily="34" charset="0"/>
              </a:rPr>
              <a:t>) × 18 (</a:t>
            </a:r>
            <a:r>
              <a:rPr lang="zh-CN" altLang="en-US" sz="2200" dirty="0">
                <a:sym typeface="Arial" panose="020B0604020202020204" pitchFamily="34" charset="0"/>
              </a:rPr>
              <a:t>倍频</a:t>
            </a:r>
            <a:r>
              <a:rPr lang="en-US" altLang="zh-CN" sz="2200" dirty="0">
                <a:sym typeface="Arial" panose="020B0604020202020204" pitchFamily="34" charset="0"/>
              </a:rPr>
              <a:t>)</a:t>
            </a:r>
          </a:p>
          <a:p>
            <a:pPr lvl="1">
              <a:lnSpc>
                <a:spcPct val="130000"/>
              </a:lnSpc>
            </a:pPr>
            <a:r>
              <a:rPr lang="zh-CN" altLang="en-US" sz="2200" dirty="0"/>
              <a:t>调整倍频可以获得较高的主频，</a:t>
            </a:r>
            <a:r>
              <a:rPr lang="en-US" altLang="zh-CN" sz="2200" dirty="0"/>
              <a:t>486</a:t>
            </a:r>
            <a:r>
              <a:rPr lang="zh-CN" altLang="en-US" sz="2200" dirty="0"/>
              <a:t>后出现的技术，使得外设低频，</a:t>
            </a:r>
            <a:r>
              <a:rPr lang="en-US" altLang="zh-CN" sz="2200" dirty="0"/>
              <a:t>CPU</a:t>
            </a:r>
            <a:r>
              <a:rPr lang="zh-CN" altLang="en-US" sz="2200" dirty="0"/>
              <a:t>高频</a:t>
            </a:r>
            <a:endParaRPr lang="zh-CN" altLang="en-US" sz="2800" dirty="0">
              <a:solidFill>
                <a:schemeClr val="tx1">
                  <a:lumMod val="75000"/>
                  <a:lumOff val="25000"/>
                </a:schemeClr>
              </a:solidFill>
              <a:sym typeface="Arial" panose="020B0604020202020204" pitchFamily="34" charset="0"/>
            </a:endParaRPr>
          </a:p>
          <a:p>
            <a:endParaRPr lang="zh-CN" altLang="en-US" dirty="0"/>
          </a:p>
        </p:txBody>
      </p:sp>
    </p:spTree>
    <p:extLst>
      <p:ext uri="{BB962C8B-B14F-4D97-AF65-F5344CB8AC3E}">
        <p14:creationId xmlns:p14="http://schemas.microsoft.com/office/powerpoint/2010/main" val="592922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CPU-Z</a:t>
            </a:r>
            <a:endParaRPr lang="zh-CN" altLang="en-US" dirty="0"/>
          </a:p>
        </p:txBody>
      </p:sp>
      <p:pic>
        <p:nvPicPr>
          <p:cNvPr id="4" name="内容占位符 3"/>
          <p:cNvPicPr>
            <a:picLocks noGrp="1" noChangeAspect="1"/>
          </p:cNvPicPr>
          <p:nvPr>
            <p:ph idx="1"/>
          </p:nvPr>
        </p:nvPicPr>
        <p:blipFill>
          <a:blip r:embed="rId3"/>
          <a:stretch>
            <a:fillRect/>
          </a:stretch>
        </p:blipFill>
        <p:spPr>
          <a:xfrm>
            <a:off x="250403" y="830788"/>
            <a:ext cx="5626468" cy="5612507"/>
          </a:xfrm>
          <a:prstGeom prst="rect">
            <a:avLst/>
          </a:prstGeom>
        </p:spPr>
      </p:pic>
      <p:sp>
        <p:nvSpPr>
          <p:cNvPr id="5" name="矩形 4"/>
          <p:cNvSpPr/>
          <p:nvPr/>
        </p:nvSpPr>
        <p:spPr>
          <a:xfrm>
            <a:off x="250403" y="4099467"/>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7745C8A-4676-49C3-A47B-54B5B95BCBA6}"/>
              </a:ext>
            </a:extLst>
          </p:cNvPr>
          <p:cNvSpPr/>
          <p:nvPr/>
        </p:nvSpPr>
        <p:spPr>
          <a:xfrm>
            <a:off x="3063637" y="324472"/>
            <a:ext cx="5363969" cy="369332"/>
          </a:xfrm>
          <a:prstGeom prst="rect">
            <a:avLst/>
          </a:prstGeom>
        </p:spPr>
        <p:txBody>
          <a:bodyPr wrap="none">
            <a:spAutoFit/>
          </a:bodyPr>
          <a:lstStyle/>
          <a:p>
            <a:pPr algn="ctr"/>
            <a:r>
              <a:rPr lang="zh-CN" altLang="en-US" dirty="0">
                <a:hlinkClick r:id="rId4"/>
              </a:rPr>
              <a:t>网址：</a:t>
            </a:r>
            <a:r>
              <a:rPr lang="en-US" altLang="zh-CN" dirty="0">
                <a:hlinkClick r:id="rId4"/>
              </a:rPr>
              <a:t>https://www.cpuid.com/softwares/cpu-z.html</a:t>
            </a:r>
            <a:endParaRPr lang="zh-CN" altLang="en-US" dirty="0"/>
          </a:p>
        </p:txBody>
      </p:sp>
      <p:pic>
        <p:nvPicPr>
          <p:cNvPr id="6" name="图片 5">
            <a:extLst>
              <a:ext uri="{FF2B5EF4-FFF2-40B4-BE49-F238E27FC236}">
                <a16:creationId xmlns:a16="http://schemas.microsoft.com/office/drawing/2014/main" id="{5A0BCED8-0285-403D-9B9F-DD233712CC9B}"/>
              </a:ext>
            </a:extLst>
          </p:cNvPr>
          <p:cNvPicPr>
            <a:picLocks noChangeAspect="1"/>
          </p:cNvPicPr>
          <p:nvPr/>
        </p:nvPicPr>
        <p:blipFill>
          <a:blip r:embed="rId5"/>
          <a:stretch>
            <a:fillRect/>
          </a:stretch>
        </p:blipFill>
        <p:spPr>
          <a:xfrm>
            <a:off x="6249355" y="807412"/>
            <a:ext cx="5690502" cy="5591415"/>
          </a:xfrm>
          <a:prstGeom prst="rect">
            <a:avLst/>
          </a:prstGeom>
          <a:ln>
            <a:solidFill>
              <a:srgbClr val="FF0000"/>
            </a:solidFill>
          </a:ln>
        </p:spPr>
      </p:pic>
      <p:sp>
        <p:nvSpPr>
          <p:cNvPr id="7" name="矩形 6">
            <a:extLst>
              <a:ext uri="{FF2B5EF4-FFF2-40B4-BE49-F238E27FC236}">
                <a16:creationId xmlns:a16="http://schemas.microsoft.com/office/drawing/2014/main" id="{99BB5121-3351-4DF3-82EB-68394496C5D7}"/>
              </a:ext>
            </a:extLst>
          </p:cNvPr>
          <p:cNvSpPr/>
          <p:nvPr/>
        </p:nvSpPr>
        <p:spPr>
          <a:xfrm>
            <a:off x="6315131" y="3997972"/>
            <a:ext cx="2509284" cy="14776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36438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详见下一页PT"/>
</p:tagLst>
</file>

<file path=ppt/tags/tag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6024</TotalTime>
  <Words>2654</Words>
  <Application>Microsoft Office PowerPoint</Application>
  <PresentationFormat>宽屏</PresentationFormat>
  <Paragraphs>350</Paragraphs>
  <Slides>39</Slides>
  <Notes>26</Notes>
  <HiddenSlides>0</HiddenSlides>
  <MMClips>0</MMClips>
  <ScaleCrop>false</ScaleCrop>
  <HeadingPairs>
    <vt:vector size="6" baseType="variant">
      <vt:variant>
        <vt:lpstr>已用的字体</vt:lpstr>
      </vt:variant>
      <vt:variant>
        <vt:i4>17</vt:i4>
      </vt:variant>
      <vt:variant>
        <vt:lpstr>主题</vt:lpstr>
      </vt:variant>
      <vt:variant>
        <vt:i4>8</vt:i4>
      </vt:variant>
      <vt:variant>
        <vt:lpstr>幻灯片标题</vt:lpstr>
      </vt:variant>
      <vt:variant>
        <vt:i4>39</vt:i4>
      </vt:variant>
    </vt:vector>
  </HeadingPairs>
  <TitlesOfParts>
    <vt:vector size="64" baseType="lpstr">
      <vt:lpstr>Wingdings</vt:lpstr>
      <vt:lpstr>黑体</vt:lpstr>
      <vt:lpstr>Segoe UI Black</vt:lpstr>
      <vt:lpstr>Times New Roman</vt:lpstr>
      <vt:lpstr>Arial</vt:lpstr>
      <vt:lpstr>仿宋</vt:lpstr>
      <vt:lpstr>微软雅黑</vt:lpstr>
      <vt:lpstr>Segoe UI</vt:lpstr>
      <vt:lpstr>Cambria Math</vt:lpstr>
      <vt:lpstr>义启小楷书</vt:lpstr>
      <vt:lpstr>华文楷体</vt:lpstr>
      <vt:lpstr>等线</vt:lpstr>
      <vt:lpstr>华文行楷</vt:lpstr>
      <vt:lpstr>Algerian</vt:lpstr>
      <vt:lpstr>微软雅黑</vt:lpstr>
      <vt:lpstr>宋体</vt:lpstr>
      <vt:lpstr>Calibri</vt:lpstr>
      <vt:lpstr>Office 主题​​</vt:lpstr>
      <vt:lpstr>1_nordridesign</vt:lpstr>
      <vt:lpstr>2_nordridesign</vt:lpstr>
      <vt:lpstr>自定义设计方案</vt:lpstr>
      <vt:lpstr>Office 主题</vt:lpstr>
      <vt:lpstr>3_nordridesign</vt:lpstr>
      <vt:lpstr>4_nordridesign</vt:lpstr>
      <vt:lpstr>5_nordridesign</vt:lpstr>
      <vt:lpstr>PowerPoint 演示文稿</vt:lpstr>
      <vt:lpstr>本章主要内容</vt:lpstr>
      <vt:lpstr>计算机系统的性能评价</vt:lpstr>
      <vt:lpstr>非时间指标</vt:lpstr>
      <vt:lpstr>非时间指标</vt:lpstr>
      <vt:lpstr>非时间指标</vt:lpstr>
      <vt:lpstr>CPU时间（时间指标）</vt:lpstr>
      <vt:lpstr>时间指标</vt:lpstr>
      <vt:lpstr>CPU-Z</vt:lpstr>
      <vt:lpstr>CPI   (Clock cycles Per Instruction)</vt:lpstr>
      <vt:lpstr>ADD---Intel 80386手册</vt:lpstr>
      <vt:lpstr>MOV---Intel 80386手册</vt:lpstr>
      <vt:lpstr>MUL、DIV---Intel 80386手册</vt:lpstr>
      <vt:lpstr>MIPS   (Million Instructions  Per Second) </vt:lpstr>
      <vt:lpstr>例子</vt:lpstr>
      <vt:lpstr>MFLOPS   (Million Floating-Point Operations Per Second) </vt:lpstr>
      <vt:lpstr>CPU执行</vt:lpstr>
      <vt:lpstr>例子</vt:lpstr>
      <vt:lpstr>PowerPoint 演示文稿</vt:lpstr>
      <vt:lpstr>时间指标的应用思考</vt:lpstr>
      <vt:lpstr>时间指标的应用思考</vt:lpstr>
      <vt:lpstr>关键时间指标</vt:lpstr>
      <vt:lpstr>计算机性能测试</vt:lpstr>
      <vt:lpstr>CPU测试工具</vt:lpstr>
      <vt:lpstr>显卡测试工具</vt:lpstr>
      <vt:lpstr>内存测试工具</vt:lpstr>
      <vt:lpstr>综合测试工具</vt:lpstr>
      <vt:lpstr>计算机性能测试 Benchmark</vt:lpstr>
      <vt:lpstr>性能测试程序</vt:lpstr>
      <vt:lpstr>太湖之光----全球超级计算机500强之首</vt:lpstr>
      <vt:lpstr>神威太湖之光三连冠</vt:lpstr>
      <vt:lpstr>神威太湖之光</vt:lpstr>
      <vt:lpstr>IBM Summit</vt:lpstr>
      <vt:lpstr>PowerPoint 演示文稿</vt:lpstr>
      <vt:lpstr>课后作业</vt:lpstr>
      <vt:lpstr>本节重点</vt:lpstr>
      <vt:lpstr>预习任务</vt:lpstr>
      <vt:lpstr>知识点总结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1334</cp:revision>
  <dcterms:created xsi:type="dcterms:W3CDTF">2018-05-09T10:41:00Z</dcterms:created>
  <dcterms:modified xsi:type="dcterms:W3CDTF">2021-03-04T02:02:59Z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